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9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72015" y="3448386"/>
            <a:ext cx="6624319" cy="5281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0"/>
            <a:ext cx="535305" cy="10287000"/>
          </a:xfrm>
          <a:custGeom>
            <a:avLst/>
            <a:gdLst/>
            <a:ahLst/>
            <a:cxnLst/>
            <a:rect l="l" t="t" r="r" b="b"/>
            <a:pathLst>
              <a:path w="535305" h="10287000">
                <a:moveTo>
                  <a:pt x="0" y="10286999"/>
                </a:moveTo>
                <a:lnTo>
                  <a:pt x="534922" y="10286999"/>
                </a:lnTo>
                <a:lnTo>
                  <a:pt x="534922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60" y="1296924"/>
            <a:ext cx="6947915" cy="694944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050273" y="1927098"/>
            <a:ext cx="8609330" cy="2604770"/>
          </a:xfrm>
          <a:custGeom>
            <a:avLst/>
            <a:gdLst/>
            <a:ahLst/>
            <a:cxnLst/>
            <a:rect l="l" t="t" r="r" b="b"/>
            <a:pathLst>
              <a:path w="8609330" h="2604770">
                <a:moveTo>
                  <a:pt x="8609076" y="0"/>
                </a:moveTo>
                <a:lnTo>
                  <a:pt x="1302257" y="0"/>
                </a:lnTo>
                <a:lnTo>
                  <a:pt x="0" y="1302257"/>
                </a:lnTo>
                <a:lnTo>
                  <a:pt x="1302257" y="2604516"/>
                </a:lnTo>
                <a:lnTo>
                  <a:pt x="8609076" y="2604516"/>
                </a:lnTo>
                <a:lnTo>
                  <a:pt x="8609076" y="0"/>
                </a:lnTo>
                <a:close/>
              </a:path>
            </a:pathLst>
          </a:custGeom>
          <a:solidFill>
            <a:srgbClr val="FFE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050273" y="1927098"/>
            <a:ext cx="8609330" cy="2604770"/>
          </a:xfrm>
          <a:custGeom>
            <a:avLst/>
            <a:gdLst/>
            <a:ahLst/>
            <a:cxnLst/>
            <a:rect l="l" t="t" r="r" b="b"/>
            <a:pathLst>
              <a:path w="8609330" h="2604770">
                <a:moveTo>
                  <a:pt x="8609076" y="2604516"/>
                </a:moveTo>
                <a:lnTo>
                  <a:pt x="1302257" y="2604516"/>
                </a:lnTo>
                <a:lnTo>
                  <a:pt x="0" y="1302257"/>
                </a:lnTo>
                <a:lnTo>
                  <a:pt x="1302257" y="0"/>
                </a:lnTo>
                <a:lnTo>
                  <a:pt x="8609076" y="0"/>
                </a:lnTo>
                <a:lnTo>
                  <a:pt x="8609076" y="2604516"/>
                </a:lnTo>
                <a:close/>
              </a:path>
            </a:pathLst>
          </a:custGeom>
          <a:ln w="28956">
            <a:solidFill>
              <a:srgbClr val="1F48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050273" y="4796789"/>
            <a:ext cx="8609330" cy="2600325"/>
          </a:xfrm>
          <a:custGeom>
            <a:avLst/>
            <a:gdLst/>
            <a:ahLst/>
            <a:cxnLst/>
            <a:rect l="l" t="t" r="r" b="b"/>
            <a:pathLst>
              <a:path w="8609330" h="2600325">
                <a:moveTo>
                  <a:pt x="8609076" y="0"/>
                </a:moveTo>
                <a:lnTo>
                  <a:pt x="1299972" y="0"/>
                </a:lnTo>
                <a:lnTo>
                  <a:pt x="0" y="1299972"/>
                </a:lnTo>
                <a:lnTo>
                  <a:pt x="1299972" y="2599944"/>
                </a:lnTo>
                <a:lnTo>
                  <a:pt x="8609076" y="2599944"/>
                </a:lnTo>
                <a:lnTo>
                  <a:pt x="8609076" y="0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050273" y="4796789"/>
            <a:ext cx="8609330" cy="2600325"/>
          </a:xfrm>
          <a:custGeom>
            <a:avLst/>
            <a:gdLst/>
            <a:ahLst/>
            <a:cxnLst/>
            <a:rect l="l" t="t" r="r" b="b"/>
            <a:pathLst>
              <a:path w="8609330" h="2600325">
                <a:moveTo>
                  <a:pt x="8609076" y="2599944"/>
                </a:moveTo>
                <a:lnTo>
                  <a:pt x="1299972" y="2599944"/>
                </a:lnTo>
                <a:lnTo>
                  <a:pt x="0" y="1299972"/>
                </a:lnTo>
                <a:lnTo>
                  <a:pt x="1299972" y="0"/>
                </a:lnTo>
                <a:lnTo>
                  <a:pt x="8609076" y="0"/>
                </a:lnTo>
                <a:lnTo>
                  <a:pt x="8609076" y="2599944"/>
                </a:lnTo>
                <a:close/>
              </a:path>
            </a:pathLst>
          </a:custGeom>
          <a:ln w="28956">
            <a:solidFill>
              <a:srgbClr val="1F48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5337" y="525525"/>
            <a:ext cx="13657325" cy="78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19476" y="2348458"/>
            <a:ext cx="14107794" cy="6815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edward@cems.com.s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1605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95215" y="0"/>
              <a:ext cx="13892783" cy="102869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2052827"/>
              <a:ext cx="14042390" cy="7780020"/>
            </a:xfrm>
            <a:custGeom>
              <a:avLst/>
              <a:gdLst/>
              <a:ahLst/>
              <a:cxnLst/>
              <a:rect l="l" t="t" r="r" b="b"/>
              <a:pathLst>
                <a:path w="14042390" h="7780020">
                  <a:moveTo>
                    <a:pt x="14042136" y="0"/>
                  </a:moveTo>
                  <a:lnTo>
                    <a:pt x="0" y="0"/>
                  </a:lnTo>
                  <a:lnTo>
                    <a:pt x="0" y="7780020"/>
                  </a:lnTo>
                  <a:lnTo>
                    <a:pt x="14042136" y="7780020"/>
                  </a:lnTo>
                  <a:lnTo>
                    <a:pt x="14042136" y="0"/>
                  </a:lnTo>
                  <a:close/>
                </a:path>
              </a:pathLst>
            </a:custGeom>
            <a:solidFill>
              <a:srgbClr val="FFBE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215" y="1944623"/>
              <a:ext cx="11637264" cy="549402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4" dirty="0"/>
              <a:t>Southeast</a:t>
            </a:r>
            <a:r>
              <a:rPr spc="60" dirty="0"/>
              <a:t> </a:t>
            </a:r>
            <a:r>
              <a:rPr spc="220" dirty="0"/>
              <a:t>Asia</a:t>
            </a:r>
            <a:r>
              <a:rPr spc="80" dirty="0"/>
              <a:t> </a:t>
            </a:r>
            <a:r>
              <a:rPr spc="250" dirty="0"/>
              <a:t>Business</a:t>
            </a:r>
            <a:r>
              <a:rPr spc="80" dirty="0"/>
              <a:t> </a:t>
            </a:r>
            <a:r>
              <a:rPr spc="254" dirty="0"/>
              <a:t>Event</a:t>
            </a:r>
            <a:r>
              <a:rPr spc="80" dirty="0"/>
              <a:t> </a:t>
            </a:r>
            <a:r>
              <a:rPr spc="300" dirty="0"/>
              <a:t>Forum</a:t>
            </a:r>
            <a:r>
              <a:rPr spc="65" dirty="0"/>
              <a:t> </a:t>
            </a:r>
            <a:r>
              <a:rPr spc="80" dirty="0"/>
              <a:t>2023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7082" y="1966109"/>
            <a:ext cx="10248900" cy="7684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</a:pPr>
            <a:r>
              <a:rPr sz="8500" b="1" spc="465" dirty="0">
                <a:latin typeface="Cambria"/>
                <a:cs typeface="Cambria"/>
              </a:rPr>
              <a:t>The</a:t>
            </a:r>
            <a:r>
              <a:rPr sz="8500" b="1" spc="110" dirty="0">
                <a:latin typeface="Cambria"/>
                <a:cs typeface="Cambria"/>
              </a:rPr>
              <a:t> </a:t>
            </a:r>
            <a:r>
              <a:rPr sz="8500" b="1" spc="835" dirty="0">
                <a:latin typeface="Cambria"/>
                <a:cs typeface="Cambria"/>
              </a:rPr>
              <a:t>MICE</a:t>
            </a:r>
            <a:r>
              <a:rPr sz="8500" b="1" spc="110" dirty="0">
                <a:latin typeface="Cambria"/>
                <a:cs typeface="Cambria"/>
              </a:rPr>
              <a:t> </a:t>
            </a:r>
            <a:r>
              <a:rPr sz="8500" b="1" spc="380" dirty="0">
                <a:latin typeface="Cambria"/>
                <a:cs typeface="Cambria"/>
              </a:rPr>
              <a:t>Industry </a:t>
            </a:r>
            <a:r>
              <a:rPr sz="8500" b="1" spc="-1860" dirty="0">
                <a:latin typeface="Cambria"/>
                <a:cs typeface="Cambria"/>
              </a:rPr>
              <a:t> </a:t>
            </a:r>
            <a:r>
              <a:rPr sz="8500" b="1" spc="465" dirty="0">
                <a:latin typeface="Cambria"/>
                <a:cs typeface="Cambria"/>
              </a:rPr>
              <a:t>in Asia, </a:t>
            </a:r>
            <a:r>
              <a:rPr sz="8500" b="1" spc="660" dirty="0">
                <a:latin typeface="Cambria"/>
                <a:cs typeface="Cambria"/>
              </a:rPr>
              <a:t>ASEAN </a:t>
            </a:r>
            <a:r>
              <a:rPr sz="8500" b="1" spc="185" dirty="0">
                <a:latin typeface="Cambria"/>
                <a:cs typeface="Cambria"/>
              </a:rPr>
              <a:t>&amp; </a:t>
            </a:r>
            <a:r>
              <a:rPr sz="8500" b="1" spc="190" dirty="0">
                <a:latin typeface="Cambria"/>
                <a:cs typeface="Cambria"/>
              </a:rPr>
              <a:t> </a:t>
            </a:r>
            <a:r>
              <a:rPr sz="8500" b="1" spc="420" dirty="0">
                <a:latin typeface="Cambria"/>
                <a:cs typeface="Cambria"/>
              </a:rPr>
              <a:t>Indonesia</a:t>
            </a:r>
            <a:endParaRPr sz="85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345"/>
              </a:spcBef>
            </a:pPr>
            <a:r>
              <a:rPr sz="2500" b="1" spc="-195" dirty="0">
                <a:latin typeface="Tahoma"/>
                <a:cs typeface="Tahoma"/>
              </a:rPr>
              <a:t>Prese</a:t>
            </a:r>
            <a:r>
              <a:rPr sz="2500" b="1" spc="-235" dirty="0">
                <a:latin typeface="Tahoma"/>
                <a:cs typeface="Tahoma"/>
              </a:rPr>
              <a:t>n</a:t>
            </a:r>
            <a:r>
              <a:rPr sz="2500" b="1" spc="-175" dirty="0">
                <a:latin typeface="Tahoma"/>
                <a:cs typeface="Tahoma"/>
              </a:rPr>
              <a:t>ted</a:t>
            </a:r>
            <a:r>
              <a:rPr sz="2500" b="1" spc="-229" dirty="0">
                <a:latin typeface="Tahoma"/>
                <a:cs typeface="Tahoma"/>
              </a:rPr>
              <a:t> </a:t>
            </a:r>
            <a:r>
              <a:rPr sz="2500" b="1" spc="-200" dirty="0">
                <a:latin typeface="Tahoma"/>
                <a:cs typeface="Tahoma"/>
              </a:rPr>
              <a:t>by: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500" b="1" spc="-140" dirty="0">
                <a:latin typeface="Tahoma"/>
                <a:cs typeface="Tahoma"/>
              </a:rPr>
              <a:t>E</a:t>
            </a:r>
            <a:r>
              <a:rPr sz="2500" b="1" spc="-135" dirty="0">
                <a:latin typeface="Tahoma"/>
                <a:cs typeface="Tahoma"/>
              </a:rPr>
              <a:t>d</a:t>
            </a:r>
            <a:r>
              <a:rPr sz="2500" b="1" spc="-140" dirty="0">
                <a:latin typeface="Tahoma"/>
                <a:cs typeface="Tahoma"/>
              </a:rPr>
              <a:t>ward</a:t>
            </a:r>
            <a:r>
              <a:rPr sz="2500" b="1" spc="-225" dirty="0">
                <a:latin typeface="Tahoma"/>
                <a:cs typeface="Tahoma"/>
              </a:rPr>
              <a:t> </a:t>
            </a:r>
            <a:r>
              <a:rPr sz="2500" b="1" spc="-105" dirty="0">
                <a:latin typeface="Tahoma"/>
                <a:cs typeface="Tahoma"/>
              </a:rPr>
              <a:t>Liu</a:t>
            </a:r>
            <a:endParaRPr sz="2500">
              <a:latin typeface="Tahoma"/>
              <a:cs typeface="Tahoma"/>
            </a:endParaRPr>
          </a:p>
          <a:p>
            <a:pPr marL="12700" marR="1236980">
              <a:lnSpc>
                <a:spcPts val="3460"/>
              </a:lnSpc>
              <a:spcBef>
                <a:spcPts val="180"/>
              </a:spcBef>
            </a:pPr>
            <a:r>
              <a:rPr sz="2500" b="1" spc="-235" dirty="0">
                <a:latin typeface="Tahoma"/>
                <a:cs typeface="Tahoma"/>
              </a:rPr>
              <a:t>Managing</a:t>
            </a:r>
            <a:r>
              <a:rPr sz="2500" b="1" spc="-195" dirty="0">
                <a:latin typeface="Tahoma"/>
                <a:cs typeface="Tahoma"/>
              </a:rPr>
              <a:t> </a:t>
            </a:r>
            <a:r>
              <a:rPr sz="2500" b="1" spc="-175" dirty="0">
                <a:latin typeface="Tahoma"/>
                <a:cs typeface="Tahoma"/>
              </a:rPr>
              <a:t>Director,</a:t>
            </a:r>
            <a:r>
              <a:rPr sz="2500" b="1" spc="-215" dirty="0">
                <a:latin typeface="Tahoma"/>
                <a:cs typeface="Tahoma"/>
              </a:rPr>
              <a:t> </a:t>
            </a:r>
            <a:r>
              <a:rPr sz="2500" b="1" spc="-200" dirty="0">
                <a:latin typeface="Tahoma"/>
                <a:cs typeface="Tahoma"/>
              </a:rPr>
              <a:t>Conference</a:t>
            </a:r>
            <a:r>
              <a:rPr sz="2500" b="1" spc="-225" dirty="0">
                <a:latin typeface="Tahoma"/>
                <a:cs typeface="Tahoma"/>
              </a:rPr>
              <a:t> </a:t>
            </a:r>
            <a:r>
              <a:rPr sz="2500" b="1" spc="-360" dirty="0">
                <a:latin typeface="Tahoma"/>
                <a:cs typeface="Tahoma"/>
              </a:rPr>
              <a:t>&amp;</a:t>
            </a:r>
            <a:r>
              <a:rPr sz="2500" b="1" spc="-225" dirty="0">
                <a:latin typeface="Tahoma"/>
                <a:cs typeface="Tahoma"/>
              </a:rPr>
              <a:t> </a:t>
            </a:r>
            <a:r>
              <a:rPr sz="2500" b="1" spc="-175" dirty="0">
                <a:latin typeface="Tahoma"/>
                <a:cs typeface="Tahoma"/>
              </a:rPr>
              <a:t>Exhibition</a:t>
            </a:r>
            <a:r>
              <a:rPr sz="2500" b="1" spc="-180" dirty="0">
                <a:latin typeface="Tahoma"/>
                <a:cs typeface="Tahoma"/>
              </a:rPr>
              <a:t> </a:t>
            </a:r>
            <a:r>
              <a:rPr sz="2500" b="1" spc="-240" dirty="0">
                <a:latin typeface="Tahoma"/>
                <a:cs typeface="Tahoma"/>
              </a:rPr>
              <a:t>Management</a:t>
            </a:r>
            <a:r>
              <a:rPr sz="2500" b="1" spc="-195" dirty="0">
                <a:latin typeface="Tahoma"/>
                <a:cs typeface="Tahoma"/>
              </a:rPr>
              <a:t> </a:t>
            </a:r>
            <a:r>
              <a:rPr sz="2500" b="1" spc="-190" dirty="0">
                <a:latin typeface="Tahoma"/>
                <a:cs typeface="Tahoma"/>
              </a:rPr>
              <a:t>Services </a:t>
            </a:r>
            <a:r>
              <a:rPr sz="2500" b="1" spc="-720" dirty="0">
                <a:latin typeface="Tahoma"/>
                <a:cs typeface="Tahoma"/>
              </a:rPr>
              <a:t> </a:t>
            </a:r>
            <a:r>
              <a:rPr sz="2500" b="1" spc="-215" dirty="0">
                <a:latin typeface="Tahoma"/>
                <a:cs typeface="Tahoma"/>
              </a:rPr>
              <a:t>Ho</a:t>
            </a:r>
            <a:r>
              <a:rPr sz="2500" b="1" spc="-210" dirty="0">
                <a:latin typeface="Tahoma"/>
                <a:cs typeface="Tahoma"/>
              </a:rPr>
              <a:t>n</a:t>
            </a:r>
            <a:r>
              <a:rPr sz="2500" b="1" spc="-180" dirty="0">
                <a:latin typeface="Tahoma"/>
                <a:cs typeface="Tahoma"/>
              </a:rPr>
              <a:t>orary</a:t>
            </a:r>
            <a:r>
              <a:rPr sz="2500" b="1" spc="-200" dirty="0">
                <a:latin typeface="Tahoma"/>
                <a:cs typeface="Tahoma"/>
              </a:rPr>
              <a:t> </a:t>
            </a:r>
            <a:r>
              <a:rPr sz="2500" b="1" spc="-195" dirty="0">
                <a:latin typeface="Tahoma"/>
                <a:cs typeface="Tahoma"/>
              </a:rPr>
              <a:t>Pres</a:t>
            </a:r>
            <a:r>
              <a:rPr sz="2500" b="1" spc="-114" dirty="0">
                <a:latin typeface="Tahoma"/>
                <a:cs typeface="Tahoma"/>
              </a:rPr>
              <a:t>i</a:t>
            </a:r>
            <a:r>
              <a:rPr sz="2500" b="1" spc="-200" dirty="0">
                <a:latin typeface="Tahoma"/>
                <a:cs typeface="Tahoma"/>
              </a:rPr>
              <a:t>d</a:t>
            </a:r>
            <a:r>
              <a:rPr sz="2500" b="1" spc="-204" dirty="0">
                <a:latin typeface="Tahoma"/>
                <a:cs typeface="Tahoma"/>
              </a:rPr>
              <a:t>en</a:t>
            </a:r>
            <a:r>
              <a:rPr sz="2500" b="1" spc="-145" dirty="0">
                <a:latin typeface="Tahoma"/>
                <a:cs typeface="Tahoma"/>
              </a:rPr>
              <a:t>t</a:t>
            </a:r>
            <a:r>
              <a:rPr sz="2500" b="1" spc="-95" dirty="0">
                <a:latin typeface="Tahoma"/>
                <a:cs typeface="Tahoma"/>
              </a:rPr>
              <a:t>,</a:t>
            </a:r>
            <a:r>
              <a:rPr sz="2500" b="1" spc="-225" dirty="0">
                <a:latin typeface="Tahoma"/>
                <a:cs typeface="Tahoma"/>
              </a:rPr>
              <a:t> </a:t>
            </a:r>
            <a:r>
              <a:rPr sz="2500" b="1" spc="-250" dirty="0">
                <a:latin typeface="Tahoma"/>
                <a:cs typeface="Tahoma"/>
              </a:rPr>
              <a:t>AFECA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500" b="1" spc="-210" dirty="0">
                <a:latin typeface="Tahoma"/>
                <a:cs typeface="Tahoma"/>
              </a:rPr>
              <a:t>Hon</a:t>
            </a:r>
            <a:r>
              <a:rPr sz="2500" b="1" spc="-200" dirty="0">
                <a:latin typeface="Tahoma"/>
                <a:cs typeface="Tahoma"/>
              </a:rPr>
              <a:t>o</a:t>
            </a:r>
            <a:r>
              <a:rPr sz="2500" b="1" spc="-180" dirty="0">
                <a:latin typeface="Tahoma"/>
                <a:cs typeface="Tahoma"/>
              </a:rPr>
              <a:t>rary</a:t>
            </a:r>
            <a:r>
              <a:rPr sz="2500" b="1" spc="-190" dirty="0">
                <a:latin typeface="Tahoma"/>
                <a:cs typeface="Tahoma"/>
              </a:rPr>
              <a:t> </a:t>
            </a:r>
            <a:r>
              <a:rPr sz="2500" b="1" spc="-180" dirty="0">
                <a:latin typeface="Tahoma"/>
                <a:cs typeface="Tahoma"/>
              </a:rPr>
              <a:t>Presid</a:t>
            </a:r>
            <a:r>
              <a:rPr sz="2500" b="1" spc="-220" dirty="0">
                <a:latin typeface="Tahoma"/>
                <a:cs typeface="Tahoma"/>
              </a:rPr>
              <a:t>e</a:t>
            </a:r>
            <a:r>
              <a:rPr sz="2500" b="1" spc="-150" dirty="0">
                <a:latin typeface="Tahoma"/>
                <a:cs typeface="Tahoma"/>
              </a:rPr>
              <a:t>nt,</a:t>
            </a:r>
            <a:r>
              <a:rPr sz="2500" b="1" spc="-229" dirty="0">
                <a:latin typeface="Tahoma"/>
                <a:cs typeface="Tahoma"/>
              </a:rPr>
              <a:t> </a:t>
            </a:r>
            <a:r>
              <a:rPr sz="2500" b="1" spc="-240" dirty="0">
                <a:latin typeface="Tahoma"/>
                <a:cs typeface="Tahoma"/>
              </a:rPr>
              <a:t>SACEOS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24798" y="1732343"/>
          <a:ext cx="9307830" cy="88528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2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4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77874">
                <a:tc>
                  <a:txBody>
                    <a:bodyPr/>
                    <a:lstStyle/>
                    <a:p>
                      <a:pPr marR="328295" algn="r">
                        <a:lnSpc>
                          <a:spcPct val="100000"/>
                        </a:lnSpc>
                        <a:spcBef>
                          <a:spcPts val="2600"/>
                        </a:spcBef>
                      </a:pPr>
                      <a:r>
                        <a:rPr sz="4200" spc="-5" dirty="0">
                          <a:latin typeface="Arial MT"/>
                          <a:cs typeface="Arial MT"/>
                        </a:rPr>
                        <a:t>01</a:t>
                      </a:r>
                      <a:endParaRPr sz="4200">
                        <a:latin typeface="Arial MT"/>
                        <a:cs typeface="Arial MT"/>
                      </a:endParaRPr>
                    </a:p>
                  </a:txBody>
                  <a:tcPr marL="0" marR="0" marT="3302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2600"/>
                        </a:spcBef>
                      </a:pPr>
                      <a:r>
                        <a:rPr sz="4200" b="1" dirty="0">
                          <a:latin typeface="Tahoma"/>
                          <a:cs typeface="Tahoma"/>
                        </a:rPr>
                        <a:t>The</a:t>
                      </a:r>
                      <a:r>
                        <a:rPr sz="4200" b="1" spc="-4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Exhibition</a:t>
                      </a:r>
                      <a:r>
                        <a:rPr sz="4200" b="1" spc="-3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Man</a:t>
                      </a:r>
                      <a:endParaRPr sz="4200">
                        <a:latin typeface="Tahoma"/>
                        <a:cs typeface="Tahoma"/>
                      </a:endParaRPr>
                    </a:p>
                  </a:txBody>
                  <a:tcPr marL="0" marR="0" marT="3302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53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450">
                        <a:latin typeface="Times New Roman"/>
                        <a:cs typeface="Times New Roman"/>
                      </a:endParaRPr>
                    </a:p>
                    <a:p>
                      <a:pPr marR="328295" algn="r">
                        <a:lnSpc>
                          <a:spcPct val="100000"/>
                        </a:lnSpc>
                      </a:pPr>
                      <a:r>
                        <a:rPr sz="4200" spc="-5" dirty="0">
                          <a:latin typeface="Arial MT"/>
                          <a:cs typeface="Arial MT"/>
                        </a:rPr>
                        <a:t>02</a:t>
                      </a:r>
                      <a:endParaRPr sz="4200">
                        <a:latin typeface="Arial MT"/>
                        <a:cs typeface="Arial MT"/>
                      </a:endParaRPr>
                    </a:p>
                  </a:txBody>
                  <a:tcPr marL="0" marR="0" marT="6985" marB="0"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915" marR="1051560">
                        <a:lnSpc>
                          <a:spcPct val="140000"/>
                        </a:lnSpc>
                        <a:spcBef>
                          <a:spcPts val="1925"/>
                        </a:spcBef>
                      </a:pPr>
                      <a:r>
                        <a:rPr sz="4200" b="1" dirty="0">
                          <a:latin typeface="Tahoma"/>
                          <a:cs typeface="Tahoma"/>
                        </a:rPr>
                        <a:t>Two</a:t>
                      </a:r>
                      <a:r>
                        <a:rPr sz="4200" b="1" spc="-4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Decades</a:t>
                      </a:r>
                      <a:r>
                        <a:rPr sz="4200" b="1" spc="-4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4200" b="1" spc="-3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Asianis</a:t>
                      </a:r>
                      <a:r>
                        <a:rPr sz="4200" b="1" spc="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tion  of</a:t>
                      </a:r>
                      <a:r>
                        <a:rPr sz="4200" b="1" spc="-3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MICE</a:t>
                      </a:r>
                      <a:r>
                        <a:rPr sz="4200" b="1" spc="-3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Indust</a:t>
                      </a:r>
                      <a:r>
                        <a:rPr sz="4200" b="1" spc="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y</a:t>
                      </a:r>
                      <a:endParaRPr sz="4200">
                        <a:latin typeface="Tahoma"/>
                        <a:cs typeface="Tahoma"/>
                      </a:endParaRPr>
                    </a:p>
                  </a:txBody>
                  <a:tcPr marL="0" marR="0" marT="244475" marB="0"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3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5300">
                        <a:latin typeface="Times New Roman"/>
                        <a:cs typeface="Times New Roman"/>
                      </a:endParaRPr>
                    </a:p>
                    <a:p>
                      <a:pPr marR="328295" algn="r">
                        <a:lnSpc>
                          <a:spcPct val="100000"/>
                        </a:lnSpc>
                      </a:pPr>
                      <a:r>
                        <a:rPr sz="4200" dirty="0">
                          <a:latin typeface="Arial MT"/>
                          <a:cs typeface="Arial MT"/>
                        </a:rPr>
                        <a:t>03</a:t>
                      </a:r>
                      <a:endParaRPr sz="42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915" marR="1085850">
                        <a:lnSpc>
                          <a:spcPct val="140000"/>
                        </a:lnSpc>
                        <a:spcBef>
                          <a:spcPts val="580"/>
                        </a:spcBef>
                      </a:pPr>
                      <a:r>
                        <a:rPr sz="4200" b="1" dirty="0">
                          <a:latin typeface="Tahoma"/>
                          <a:cs typeface="Tahoma"/>
                        </a:rPr>
                        <a:t>Towards</a:t>
                      </a:r>
                      <a:r>
                        <a:rPr sz="4200" b="1" spc="-40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Aseanisation</a:t>
                      </a:r>
                      <a:r>
                        <a:rPr sz="4200" b="1" spc="-4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4200" b="1" spc="-3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the  </a:t>
                      </a:r>
                      <a:r>
                        <a:rPr sz="4200" b="1" spc="-545" dirty="0">
                          <a:latin typeface="Tahoma"/>
                          <a:cs typeface="Tahoma"/>
                        </a:rPr>
                        <a:t>MICE</a:t>
                      </a:r>
                      <a:r>
                        <a:rPr sz="4200" b="1" spc="-2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spc="-375" dirty="0">
                          <a:latin typeface="Tahoma"/>
                          <a:cs typeface="Tahoma"/>
                        </a:rPr>
                        <a:t>Industry</a:t>
                      </a:r>
                      <a:endParaRPr sz="4200">
                        <a:latin typeface="Tahoma"/>
                        <a:cs typeface="Tahoma"/>
                      </a:endParaRPr>
                    </a:p>
                  </a:txBody>
                  <a:tcPr marL="0" marR="0" marT="73660" marB="0"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0098">
                <a:tc>
                  <a:txBody>
                    <a:bodyPr/>
                    <a:lstStyle/>
                    <a:p>
                      <a:pPr marR="328295" algn="r">
                        <a:lnSpc>
                          <a:spcPct val="100000"/>
                        </a:lnSpc>
                        <a:spcBef>
                          <a:spcPts val="2690"/>
                        </a:spcBef>
                      </a:pPr>
                      <a:r>
                        <a:rPr sz="4200" spc="-5" dirty="0">
                          <a:latin typeface="Arial MT"/>
                          <a:cs typeface="Arial MT"/>
                        </a:rPr>
                        <a:t>04</a:t>
                      </a:r>
                      <a:endParaRPr sz="4200">
                        <a:latin typeface="Arial MT"/>
                        <a:cs typeface="Arial MT"/>
                      </a:endParaRPr>
                    </a:p>
                  </a:txBody>
                  <a:tcPr marL="0" marR="0" marT="341630" marB="0"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2690"/>
                        </a:spcBef>
                      </a:pPr>
                      <a:r>
                        <a:rPr sz="4200" b="1" dirty="0">
                          <a:latin typeface="Tahoma"/>
                          <a:cs typeface="Tahoma"/>
                        </a:rPr>
                        <a:t>Indonesia</a:t>
                      </a:r>
                      <a:r>
                        <a:rPr sz="4200" b="1" spc="-3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spc="-1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4200" b="1" spc="-3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the</a:t>
                      </a:r>
                      <a:r>
                        <a:rPr sz="4200" b="1" spc="-40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4200" b="1" dirty="0">
                          <a:latin typeface="Tahoma"/>
                          <a:cs typeface="Tahoma"/>
                        </a:rPr>
                        <a:t>Fore</a:t>
                      </a:r>
                      <a:endParaRPr sz="4200">
                        <a:latin typeface="Tahoma"/>
                        <a:cs typeface="Tahoma"/>
                      </a:endParaRPr>
                    </a:p>
                  </a:txBody>
                  <a:tcPr marL="0" marR="0" marT="341630" marB="0"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33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  <a:p>
                      <a:pPr marR="328295" algn="r">
                        <a:lnSpc>
                          <a:spcPct val="100000"/>
                        </a:lnSpc>
                      </a:pPr>
                      <a:r>
                        <a:rPr sz="4200" spc="-5" dirty="0">
                          <a:latin typeface="Arial MT"/>
                          <a:cs typeface="Arial MT"/>
                        </a:rPr>
                        <a:t>05</a:t>
                      </a:r>
                      <a:endParaRPr sz="4200">
                        <a:latin typeface="Arial MT"/>
                        <a:cs typeface="Arial MT"/>
                      </a:endParaRPr>
                    </a:p>
                  </a:txBody>
                  <a:tcPr marL="0" marR="0" marT="1270" marB="0"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4380"/>
                        </a:spcBef>
                      </a:pPr>
                      <a:r>
                        <a:rPr sz="4200" b="1" spc="-290" dirty="0">
                          <a:latin typeface="Tahoma"/>
                          <a:cs typeface="Tahoma"/>
                        </a:rPr>
                        <a:t>Conclusion</a:t>
                      </a:r>
                      <a:endParaRPr sz="4200">
                        <a:latin typeface="Tahoma"/>
                        <a:cs typeface="Tahoma"/>
                      </a:endParaRPr>
                    </a:p>
                  </a:txBody>
                  <a:tcPr marL="0" marR="0" marT="556260" marB="0"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420036" y="1732279"/>
            <a:ext cx="9525" cy="8554720"/>
          </a:xfrm>
          <a:custGeom>
            <a:avLst/>
            <a:gdLst/>
            <a:ahLst/>
            <a:cxnLst/>
            <a:rect l="l" t="t" r="r" b="b"/>
            <a:pathLst>
              <a:path w="9525" h="8554720">
                <a:moveTo>
                  <a:pt x="9525" y="0"/>
                </a:moveTo>
                <a:lnTo>
                  <a:pt x="0" y="0"/>
                </a:lnTo>
                <a:lnTo>
                  <a:pt x="0" y="8554716"/>
                </a:lnTo>
                <a:lnTo>
                  <a:pt x="9525" y="8554716"/>
                </a:lnTo>
                <a:lnTo>
                  <a:pt x="95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1156716"/>
            <a:ext cx="8122920" cy="9130665"/>
            <a:chOff x="0" y="1156716"/>
            <a:chExt cx="8122920" cy="9130665"/>
          </a:xfrm>
        </p:grpSpPr>
        <p:sp>
          <p:nvSpPr>
            <p:cNvPr id="5" name="object 5"/>
            <p:cNvSpPr/>
            <p:nvPr/>
          </p:nvSpPr>
          <p:spPr>
            <a:xfrm>
              <a:off x="0" y="3473195"/>
              <a:ext cx="554990" cy="6814184"/>
            </a:xfrm>
            <a:custGeom>
              <a:avLst/>
              <a:gdLst/>
              <a:ahLst/>
              <a:cxnLst/>
              <a:rect l="l" t="t" r="r" b="b"/>
              <a:pathLst>
                <a:path w="554990" h="6814184">
                  <a:moveTo>
                    <a:pt x="554736" y="0"/>
                  </a:moveTo>
                  <a:lnTo>
                    <a:pt x="0" y="0"/>
                  </a:lnTo>
                  <a:lnTo>
                    <a:pt x="0" y="6813804"/>
                  </a:lnTo>
                  <a:lnTo>
                    <a:pt x="554736" y="6813804"/>
                  </a:lnTo>
                  <a:lnTo>
                    <a:pt x="554736" y="0"/>
                  </a:lnTo>
                  <a:close/>
                </a:path>
              </a:pathLst>
            </a:custGeom>
            <a:solidFill>
              <a:srgbClr val="FFBE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0" y="3473195"/>
              <a:ext cx="7574280" cy="68138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900" y="1156716"/>
              <a:ext cx="5728716" cy="244297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1466468"/>
            <a:ext cx="4284345" cy="1320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0" b="0" spc="690" dirty="0">
                <a:latin typeface="Cambria"/>
                <a:cs typeface="Cambria"/>
              </a:rPr>
              <a:t>Content</a:t>
            </a:r>
            <a:endParaRPr sz="8500">
              <a:latin typeface="Cambria"/>
              <a:cs typeface="Cambr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733263" y="0"/>
            <a:ext cx="554990" cy="10287000"/>
          </a:xfrm>
          <a:custGeom>
            <a:avLst/>
            <a:gdLst/>
            <a:ahLst/>
            <a:cxnLst/>
            <a:rect l="l" t="t" r="r" b="b"/>
            <a:pathLst>
              <a:path w="554990" h="10287000">
                <a:moveTo>
                  <a:pt x="0" y="0"/>
                </a:moveTo>
                <a:lnTo>
                  <a:pt x="0" y="10286997"/>
                </a:lnTo>
                <a:lnTo>
                  <a:pt x="554736" y="10286997"/>
                </a:lnTo>
                <a:lnTo>
                  <a:pt x="554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62455" y="652272"/>
            <a:ext cx="6445250" cy="768350"/>
          </a:xfrm>
          <a:custGeom>
            <a:avLst/>
            <a:gdLst/>
            <a:ahLst/>
            <a:cxnLst/>
            <a:rect l="l" t="t" r="r" b="b"/>
            <a:pathLst>
              <a:path w="6445250" h="768350">
                <a:moveTo>
                  <a:pt x="6444996" y="0"/>
                </a:moveTo>
                <a:lnTo>
                  <a:pt x="0" y="0"/>
                </a:lnTo>
                <a:lnTo>
                  <a:pt x="0" y="768096"/>
                </a:lnTo>
                <a:lnTo>
                  <a:pt x="6444996" y="768096"/>
                </a:lnTo>
                <a:lnTo>
                  <a:pt x="644499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0391" y="689610"/>
            <a:ext cx="6363970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75" dirty="0"/>
              <a:t>The</a:t>
            </a:r>
            <a:r>
              <a:rPr spc="55" dirty="0"/>
              <a:t> </a:t>
            </a:r>
            <a:r>
              <a:rPr spc="265" dirty="0"/>
              <a:t>Exhibition</a:t>
            </a:r>
            <a:r>
              <a:rPr spc="55" dirty="0"/>
              <a:t> </a:t>
            </a:r>
            <a:r>
              <a:rPr spc="465" dirty="0"/>
              <a:t>Man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554990" cy="10287000"/>
          </a:xfrm>
          <a:custGeom>
            <a:avLst/>
            <a:gdLst/>
            <a:ahLst/>
            <a:cxnLst/>
            <a:rect l="l" t="t" r="r" b="b"/>
            <a:pathLst>
              <a:path w="554990" h="10287000">
                <a:moveTo>
                  <a:pt x="554736" y="0"/>
                </a:moveTo>
                <a:lnTo>
                  <a:pt x="0" y="0"/>
                </a:lnTo>
                <a:lnTo>
                  <a:pt x="0" y="10287000"/>
                </a:lnTo>
                <a:lnTo>
                  <a:pt x="554736" y="10287000"/>
                </a:lnTo>
                <a:lnTo>
                  <a:pt x="554736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31491" y="2569844"/>
            <a:ext cx="8851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415" dirty="0">
                <a:latin typeface="Tahoma"/>
                <a:cs typeface="Tahoma"/>
              </a:rPr>
              <a:t>1979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16321" y="5442026"/>
            <a:ext cx="987488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54" dirty="0">
                <a:latin typeface="Tahoma"/>
                <a:cs typeface="Tahoma"/>
              </a:rPr>
              <a:t>Launc</a:t>
            </a:r>
            <a:r>
              <a:rPr sz="3300" b="1" spc="-285" dirty="0">
                <a:latin typeface="Tahoma"/>
                <a:cs typeface="Tahoma"/>
              </a:rPr>
              <a:t>h</a:t>
            </a:r>
            <a:r>
              <a:rPr sz="3300" b="1" spc="-250" dirty="0">
                <a:latin typeface="Tahoma"/>
                <a:cs typeface="Tahoma"/>
              </a:rPr>
              <a:t>ed</a:t>
            </a:r>
            <a:r>
              <a:rPr sz="3300" b="1" spc="-300" dirty="0">
                <a:latin typeface="Tahoma"/>
                <a:cs typeface="Tahoma"/>
              </a:rPr>
              <a:t> </a:t>
            </a:r>
            <a:r>
              <a:rPr sz="3300" b="1" spc="-180" dirty="0">
                <a:latin typeface="Tahoma"/>
                <a:cs typeface="Tahoma"/>
              </a:rPr>
              <a:t>t</a:t>
            </a:r>
            <a:r>
              <a:rPr sz="3300" b="1" spc="-285" dirty="0">
                <a:latin typeface="Tahoma"/>
                <a:cs typeface="Tahoma"/>
              </a:rPr>
              <a:t>he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305" dirty="0">
                <a:latin typeface="Tahoma"/>
                <a:cs typeface="Tahoma"/>
              </a:rPr>
              <a:t>Def</a:t>
            </a:r>
            <a:r>
              <a:rPr sz="3300" b="1" spc="-325" dirty="0">
                <a:latin typeface="Tahoma"/>
                <a:cs typeface="Tahoma"/>
              </a:rPr>
              <a:t>e</a:t>
            </a:r>
            <a:r>
              <a:rPr sz="3300" b="1" spc="-254" dirty="0">
                <a:latin typeface="Tahoma"/>
                <a:cs typeface="Tahoma"/>
              </a:rPr>
              <a:t>nce</a:t>
            </a:r>
            <a:r>
              <a:rPr sz="3300" b="1" spc="-300" dirty="0">
                <a:latin typeface="Tahoma"/>
                <a:cs typeface="Tahoma"/>
              </a:rPr>
              <a:t> </a:t>
            </a:r>
            <a:r>
              <a:rPr sz="3300" b="1" spc="-275" dirty="0">
                <a:latin typeface="Tahoma"/>
                <a:cs typeface="Tahoma"/>
              </a:rPr>
              <a:t>Asia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245" dirty="0">
                <a:latin typeface="Tahoma"/>
                <a:cs typeface="Tahoma"/>
              </a:rPr>
              <a:t>series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200" dirty="0">
                <a:latin typeface="Tahoma"/>
                <a:cs typeface="Tahoma"/>
              </a:rPr>
              <a:t>in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305" dirty="0">
                <a:latin typeface="Tahoma"/>
                <a:cs typeface="Tahoma"/>
              </a:rPr>
              <a:t>B</a:t>
            </a:r>
            <a:r>
              <a:rPr sz="3300" b="1" spc="-254" dirty="0">
                <a:latin typeface="Tahoma"/>
                <a:cs typeface="Tahoma"/>
              </a:rPr>
              <a:t>angkok,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220" dirty="0">
                <a:latin typeface="Tahoma"/>
                <a:cs typeface="Tahoma"/>
              </a:rPr>
              <a:t>Thailand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1491" y="5417946"/>
            <a:ext cx="8851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415" dirty="0">
                <a:latin typeface="Tahoma"/>
                <a:cs typeface="Tahoma"/>
              </a:rPr>
              <a:t>1987</a:t>
            </a:r>
            <a:endParaRPr sz="33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512441" y="2589250"/>
          <a:ext cx="14471015" cy="6242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71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53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9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FCFCF"/>
                      </a:solidFill>
                      <a:prstDash val="solid"/>
                    </a:lnT>
                    <a:solidFill>
                      <a:srgbClr val="FFBE3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7195">
                        <a:lnSpc>
                          <a:spcPts val="2170"/>
                        </a:lnSpc>
                      </a:pPr>
                      <a:r>
                        <a:rPr sz="3300" b="1" spc="-260" dirty="0">
                          <a:latin typeface="Tahoma"/>
                          <a:cs typeface="Tahoma"/>
                        </a:rPr>
                        <a:t>Organised</a:t>
                      </a:r>
                      <a:r>
                        <a:rPr sz="3300" b="1" spc="-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50" dirty="0">
                          <a:latin typeface="Tahoma"/>
                          <a:cs typeface="Tahoma"/>
                        </a:rPr>
                        <a:t>Computa,</a:t>
                      </a:r>
                      <a:r>
                        <a:rPr sz="3300" b="1" spc="-2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50" dirty="0">
                          <a:latin typeface="Tahoma"/>
                          <a:cs typeface="Tahoma"/>
                        </a:rPr>
                        <a:t>the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04" dirty="0">
                          <a:latin typeface="Tahoma"/>
                          <a:cs typeface="Tahoma"/>
                        </a:rPr>
                        <a:t>first</a:t>
                      </a:r>
                      <a:r>
                        <a:rPr sz="3300" b="1" spc="-3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50" dirty="0">
                          <a:latin typeface="Tahoma"/>
                          <a:cs typeface="Tahoma"/>
                        </a:rPr>
                        <a:t>computer</a:t>
                      </a:r>
                      <a:r>
                        <a:rPr sz="3300" b="1" spc="-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29" dirty="0">
                          <a:latin typeface="Tahoma"/>
                          <a:cs typeface="Tahoma"/>
                        </a:rPr>
                        <a:t>exhibition</a:t>
                      </a:r>
                      <a:r>
                        <a:rPr sz="3300" b="1" spc="-2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0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3300" b="1" spc="-3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50" dirty="0">
                          <a:latin typeface="Tahoma"/>
                          <a:cs typeface="Tahoma"/>
                        </a:rPr>
                        <a:t>Singapore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1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FBE3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9854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3300" b="1" spc="-415" dirty="0">
                          <a:latin typeface="Tahoma"/>
                          <a:cs typeface="Tahoma"/>
                        </a:rPr>
                        <a:t>1981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FCFCF"/>
                      </a:solidFill>
                      <a:prstDash val="solid"/>
                    </a:lnT>
                    <a:solidFill>
                      <a:srgbClr val="FFD57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7195">
                        <a:lnSpc>
                          <a:spcPts val="2730"/>
                        </a:lnSpc>
                      </a:pPr>
                      <a:r>
                        <a:rPr sz="3300" b="1" dirty="0">
                          <a:latin typeface="Tahoma"/>
                          <a:cs typeface="Tahoma"/>
                        </a:rPr>
                        <a:t>Launched</a:t>
                      </a:r>
                      <a:r>
                        <a:rPr sz="3300" b="1" spc="-3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the</a:t>
                      </a:r>
                      <a:r>
                        <a:rPr sz="3300" b="1" spc="-3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premiere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sian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Aerospace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Singapore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  <a:solidFill>
                      <a:srgbClr val="FFD57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1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  <a:solidFill>
                      <a:srgbClr val="FFBE3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8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  <a:solidFill>
                      <a:srgbClr val="FFBE3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2099">
                <a:tc>
                  <a:txBody>
                    <a:bodyPr/>
                    <a:lstStyle/>
                    <a:p>
                      <a:pPr marL="31750">
                        <a:lnSpc>
                          <a:spcPts val="2525"/>
                        </a:lnSpc>
                      </a:pPr>
                      <a:r>
                        <a:rPr sz="3300" b="1" spc="-415" dirty="0">
                          <a:latin typeface="Tahoma"/>
                          <a:cs typeface="Tahoma"/>
                        </a:rPr>
                        <a:t>1993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  <a:solidFill>
                      <a:srgbClr val="FFD57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7195">
                        <a:lnSpc>
                          <a:spcPts val="2720"/>
                        </a:lnSpc>
                      </a:pPr>
                      <a:r>
                        <a:rPr sz="3300" b="1" dirty="0">
                          <a:latin typeface="Tahoma"/>
                          <a:cs typeface="Tahoma"/>
                        </a:rPr>
                        <a:t>Organised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the</a:t>
                      </a:r>
                      <a:r>
                        <a:rPr sz="3300" b="1" spc="-3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only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Thai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Airshow</a:t>
                      </a:r>
                      <a:r>
                        <a:rPr sz="3300" b="1" spc="-3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Kamphaeng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Saen,</a:t>
                      </a:r>
                      <a:r>
                        <a:rPr sz="3300" b="1" spc="-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Thailand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7745456" y="0"/>
            <a:ext cx="542925" cy="10287000"/>
          </a:xfrm>
          <a:custGeom>
            <a:avLst/>
            <a:gdLst/>
            <a:ahLst/>
            <a:cxnLst/>
            <a:rect l="l" t="t" r="r" b="b"/>
            <a:pathLst>
              <a:path w="542925" h="10287000">
                <a:moveTo>
                  <a:pt x="0" y="0"/>
                </a:moveTo>
                <a:lnTo>
                  <a:pt x="0" y="10286996"/>
                </a:lnTo>
                <a:lnTo>
                  <a:pt x="542544" y="10286996"/>
                </a:lnTo>
                <a:lnTo>
                  <a:pt x="54254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54990" cy="10287000"/>
          </a:xfrm>
          <a:custGeom>
            <a:avLst/>
            <a:gdLst/>
            <a:ahLst/>
            <a:cxnLst/>
            <a:rect l="l" t="t" r="r" b="b"/>
            <a:pathLst>
              <a:path w="554990" h="10287000">
                <a:moveTo>
                  <a:pt x="554736" y="0"/>
                </a:moveTo>
                <a:lnTo>
                  <a:pt x="0" y="0"/>
                </a:lnTo>
                <a:lnTo>
                  <a:pt x="0" y="10287000"/>
                </a:lnTo>
                <a:lnTo>
                  <a:pt x="554736" y="10287000"/>
                </a:lnTo>
                <a:lnTo>
                  <a:pt x="554736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29680" y="3671061"/>
            <a:ext cx="81432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20" dirty="0">
                <a:latin typeface="Tahoma"/>
                <a:cs typeface="Tahoma"/>
              </a:rPr>
              <a:t>Elected</a:t>
            </a:r>
            <a:r>
              <a:rPr sz="3300" b="1" spc="-295" dirty="0">
                <a:latin typeface="Tahoma"/>
                <a:cs typeface="Tahoma"/>
              </a:rPr>
              <a:t> </a:t>
            </a:r>
            <a:r>
              <a:rPr sz="3300" b="1" spc="-204" dirty="0">
                <a:latin typeface="Tahoma"/>
                <a:cs typeface="Tahoma"/>
              </a:rPr>
              <a:t>to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180" dirty="0">
                <a:latin typeface="Tahoma"/>
                <a:cs typeface="Tahoma"/>
              </a:rPr>
              <a:t>t</a:t>
            </a:r>
            <a:r>
              <a:rPr sz="3300" b="1" spc="-290" dirty="0">
                <a:latin typeface="Tahoma"/>
                <a:cs typeface="Tahoma"/>
              </a:rPr>
              <a:t>he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270" dirty="0">
                <a:latin typeface="Tahoma"/>
                <a:cs typeface="Tahoma"/>
              </a:rPr>
              <a:t>Boa</a:t>
            </a:r>
            <a:r>
              <a:rPr sz="3300" b="1" spc="-180" dirty="0">
                <a:latin typeface="Tahoma"/>
                <a:cs typeface="Tahoma"/>
              </a:rPr>
              <a:t>r</a:t>
            </a:r>
            <a:r>
              <a:rPr sz="3300" b="1" spc="-220" dirty="0">
                <a:latin typeface="Tahoma"/>
                <a:cs typeface="Tahoma"/>
              </a:rPr>
              <a:t>d</a:t>
            </a:r>
            <a:r>
              <a:rPr sz="3300" b="1" spc="-320" dirty="0">
                <a:latin typeface="Tahoma"/>
                <a:cs typeface="Tahoma"/>
              </a:rPr>
              <a:t> </a:t>
            </a:r>
            <a:r>
              <a:rPr sz="3300" b="1" spc="-225" dirty="0">
                <a:latin typeface="Tahoma"/>
                <a:cs typeface="Tahoma"/>
              </a:rPr>
              <a:t>of</a:t>
            </a:r>
            <a:r>
              <a:rPr sz="3300" b="1" spc="-305" dirty="0">
                <a:latin typeface="Tahoma"/>
                <a:cs typeface="Tahoma"/>
              </a:rPr>
              <a:t> </a:t>
            </a:r>
            <a:r>
              <a:rPr sz="3300" b="1" spc="-240" dirty="0">
                <a:latin typeface="Tahoma"/>
                <a:cs typeface="Tahoma"/>
              </a:rPr>
              <a:t>Directors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225" dirty="0">
                <a:latin typeface="Tahoma"/>
                <a:cs typeface="Tahoma"/>
              </a:rPr>
              <a:t>of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345" dirty="0">
                <a:latin typeface="Tahoma"/>
                <a:cs typeface="Tahoma"/>
              </a:rPr>
              <a:t>IAEE,</a:t>
            </a:r>
            <a:r>
              <a:rPr sz="3300" b="1" spc="-310" dirty="0">
                <a:latin typeface="Tahoma"/>
                <a:cs typeface="Tahoma"/>
              </a:rPr>
              <a:t> </a:t>
            </a:r>
            <a:r>
              <a:rPr sz="3300" b="1" spc="-330" dirty="0">
                <a:latin typeface="Tahoma"/>
                <a:cs typeface="Tahoma"/>
              </a:rPr>
              <a:t>USA</a:t>
            </a:r>
            <a:endParaRPr sz="3300">
              <a:latin typeface="Tahoma"/>
              <a:cs typeface="Tahom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419476" y="2348458"/>
          <a:ext cx="14107794" cy="6815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47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27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833">
                <a:tc>
                  <a:txBody>
                    <a:bodyPr/>
                    <a:lstStyle/>
                    <a:p>
                      <a:pPr marL="31750">
                        <a:lnSpc>
                          <a:spcPts val="2310"/>
                        </a:lnSpc>
                      </a:pPr>
                      <a:r>
                        <a:rPr sz="3300" b="1" spc="-415" dirty="0">
                          <a:latin typeface="Tahoma"/>
                          <a:cs typeface="Tahoma"/>
                        </a:rPr>
                        <a:t>1981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2C2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2320">
                        <a:lnSpc>
                          <a:spcPts val="2480"/>
                        </a:lnSpc>
                      </a:pPr>
                      <a:r>
                        <a:rPr sz="3300" b="1" dirty="0">
                          <a:latin typeface="Tahoma"/>
                          <a:cs typeface="Tahoma"/>
                        </a:rPr>
                        <a:t>Elect</a:t>
                      </a:r>
                      <a:r>
                        <a:rPr sz="3300" b="1" spc="-1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3300" b="1" spc="-2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as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1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he</a:t>
                      </a:r>
                      <a:r>
                        <a:rPr sz="3300" b="1" spc="-3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first</a:t>
                      </a:r>
                      <a:r>
                        <a:rPr sz="3300" b="1" spc="-3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presid</a:t>
                      </a:r>
                      <a:r>
                        <a:rPr sz="3300" b="1" spc="-1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nt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3300" b="1" spc="-3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SA</a:t>
                      </a:r>
                      <a:r>
                        <a:rPr sz="3300" b="1" spc="-1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EOS,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Singapore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6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2C2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551">
                <a:tc>
                  <a:txBody>
                    <a:bodyPr/>
                    <a:lstStyle/>
                    <a:p>
                      <a:pPr marL="31750">
                        <a:lnSpc>
                          <a:spcPts val="2305"/>
                        </a:lnSpc>
                      </a:pPr>
                      <a:r>
                        <a:rPr sz="3300" b="1" spc="-415" dirty="0">
                          <a:latin typeface="Tahoma"/>
                          <a:cs typeface="Tahoma"/>
                        </a:rPr>
                        <a:t>2001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4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935">
                <a:tc>
                  <a:txBody>
                    <a:bodyPr/>
                    <a:lstStyle/>
                    <a:p>
                      <a:pPr marL="31750">
                        <a:lnSpc>
                          <a:spcPts val="2315"/>
                        </a:lnSpc>
                      </a:pPr>
                      <a:r>
                        <a:rPr sz="3300" b="1" spc="-415" dirty="0">
                          <a:latin typeface="Tahoma"/>
                          <a:cs typeface="Tahoma"/>
                        </a:rPr>
                        <a:t>2005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2C2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2320">
                        <a:lnSpc>
                          <a:spcPts val="2480"/>
                        </a:lnSpc>
                      </a:pPr>
                      <a:r>
                        <a:rPr sz="3300" b="1" spc="-245" dirty="0">
                          <a:latin typeface="Tahoma"/>
                          <a:cs typeface="Tahoma"/>
                        </a:rPr>
                        <a:t>Appointed</a:t>
                      </a:r>
                      <a:r>
                        <a:rPr sz="3300" b="1" spc="-2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50" dirty="0">
                          <a:latin typeface="Tahoma"/>
                          <a:cs typeface="Tahoma"/>
                        </a:rPr>
                        <a:t>Advisor</a:t>
                      </a:r>
                      <a:r>
                        <a:rPr sz="3300" b="1" spc="-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10" dirty="0">
                          <a:latin typeface="Tahoma"/>
                          <a:cs typeface="Tahoma"/>
                        </a:rPr>
                        <a:t>to</a:t>
                      </a:r>
                      <a:r>
                        <a:rPr sz="3300" b="1" spc="-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350" dirty="0">
                          <a:latin typeface="Tahoma"/>
                          <a:cs typeface="Tahoma"/>
                        </a:rPr>
                        <a:t>CCPIT</a:t>
                      </a:r>
                      <a:r>
                        <a:rPr sz="3300" b="1" spc="-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60" dirty="0">
                          <a:latin typeface="Tahoma"/>
                          <a:cs typeface="Tahoma"/>
                        </a:rPr>
                        <a:t>HQ,</a:t>
                      </a:r>
                      <a:r>
                        <a:rPr sz="3300" b="1" spc="-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54" dirty="0">
                          <a:latin typeface="Tahoma"/>
                          <a:cs typeface="Tahoma"/>
                        </a:rPr>
                        <a:t>China</a:t>
                      </a:r>
                      <a:r>
                        <a:rPr sz="3300" b="1" spc="-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45" dirty="0">
                          <a:latin typeface="Tahoma"/>
                          <a:cs typeface="Tahoma"/>
                        </a:rPr>
                        <a:t>(Exhibition</a:t>
                      </a:r>
                      <a:r>
                        <a:rPr sz="3300" b="1" spc="-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Industry)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2C2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6975">
                <a:tc>
                  <a:txBody>
                    <a:bodyPr/>
                    <a:lstStyle/>
                    <a:p>
                      <a:pPr marL="31750">
                        <a:lnSpc>
                          <a:spcPts val="2315"/>
                        </a:lnSpc>
                      </a:pPr>
                      <a:r>
                        <a:rPr sz="3300" b="1" spc="-415" dirty="0">
                          <a:latin typeface="Tahoma"/>
                          <a:cs typeface="Tahoma"/>
                        </a:rPr>
                        <a:t>2007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2320">
                        <a:lnSpc>
                          <a:spcPts val="2480"/>
                        </a:lnSpc>
                      </a:pPr>
                      <a:r>
                        <a:rPr sz="3300" b="1" dirty="0">
                          <a:latin typeface="Tahoma"/>
                          <a:cs typeface="Tahoma"/>
                        </a:rPr>
                        <a:t>Assumed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Presidency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3300" b="1" spc="-3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AFE</a:t>
                      </a:r>
                      <a:r>
                        <a:rPr sz="3300" b="1" spc="-1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A,</a:t>
                      </a:r>
                      <a:r>
                        <a:rPr sz="3300" b="1" spc="-2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dirty="0">
                          <a:latin typeface="Tahoma"/>
                          <a:cs typeface="Tahoma"/>
                        </a:rPr>
                        <a:t>Asia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4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C2C2C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13332">
                <a:tc>
                  <a:txBody>
                    <a:bodyPr/>
                    <a:lstStyle/>
                    <a:p>
                      <a:pPr marL="31750">
                        <a:lnSpc>
                          <a:spcPts val="2305"/>
                        </a:lnSpc>
                      </a:pPr>
                      <a:r>
                        <a:rPr sz="3300" b="1" spc="-415" dirty="0">
                          <a:latin typeface="Tahoma"/>
                          <a:cs typeface="Tahoma"/>
                        </a:rPr>
                        <a:t>2018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  <a:solidFill>
                      <a:srgbClr val="87878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C2C2C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2320">
                        <a:lnSpc>
                          <a:spcPts val="2475"/>
                        </a:lnSpc>
                      </a:pPr>
                      <a:r>
                        <a:rPr sz="3300" b="1" spc="-290" dirty="0">
                          <a:latin typeface="Tahoma"/>
                          <a:cs typeface="Tahoma"/>
                        </a:rPr>
                        <a:t>Inducted</a:t>
                      </a:r>
                      <a:r>
                        <a:rPr sz="3300" b="1" spc="-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04" dirty="0">
                          <a:latin typeface="Tahoma"/>
                          <a:cs typeface="Tahoma"/>
                        </a:rPr>
                        <a:t>into</a:t>
                      </a:r>
                      <a:r>
                        <a:rPr sz="3300" b="1" spc="-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04" dirty="0">
                          <a:latin typeface="Tahoma"/>
                          <a:cs typeface="Tahoma"/>
                        </a:rPr>
                        <a:t>Hall</a:t>
                      </a:r>
                      <a:r>
                        <a:rPr sz="3300" b="1" spc="-29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25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3300" b="1" spc="-3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40" dirty="0">
                          <a:latin typeface="Tahoma"/>
                          <a:cs typeface="Tahoma"/>
                        </a:rPr>
                        <a:t>Leaders,</a:t>
                      </a:r>
                      <a:r>
                        <a:rPr sz="3300" b="1" spc="-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45" dirty="0">
                          <a:latin typeface="Tahoma"/>
                          <a:cs typeface="Tahoma"/>
                        </a:rPr>
                        <a:t>Convention</a:t>
                      </a:r>
                      <a:r>
                        <a:rPr sz="3300" b="1" spc="-2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95" dirty="0">
                          <a:latin typeface="Tahoma"/>
                          <a:cs typeface="Tahoma"/>
                        </a:rPr>
                        <a:t>Industry</a:t>
                      </a:r>
                      <a:r>
                        <a:rPr sz="3300" b="1" spc="-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3300" b="1" spc="-210" dirty="0">
                          <a:latin typeface="Tahoma"/>
                          <a:cs typeface="Tahoma"/>
                        </a:rPr>
                        <a:t>Council,</a:t>
                      </a:r>
                      <a:endParaRPr sz="3300">
                        <a:latin typeface="Tahoma"/>
                        <a:cs typeface="Tahoma"/>
                      </a:endParaRPr>
                    </a:p>
                    <a:p>
                      <a:pPr marL="78232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3300" b="1" spc="-330" dirty="0">
                          <a:latin typeface="Tahoma"/>
                          <a:cs typeface="Tahoma"/>
                        </a:rPr>
                        <a:t>USA</a:t>
                      </a:r>
                      <a:endParaRPr sz="33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7745456" y="0"/>
            <a:ext cx="542925" cy="10287000"/>
          </a:xfrm>
          <a:custGeom>
            <a:avLst/>
            <a:gdLst/>
            <a:ahLst/>
            <a:cxnLst/>
            <a:rect l="l" t="t" r="r" b="b"/>
            <a:pathLst>
              <a:path w="542925" h="10287000">
                <a:moveTo>
                  <a:pt x="0" y="0"/>
                </a:moveTo>
                <a:lnTo>
                  <a:pt x="0" y="10286996"/>
                </a:lnTo>
                <a:lnTo>
                  <a:pt x="542544" y="10286996"/>
                </a:lnTo>
                <a:lnTo>
                  <a:pt x="54254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62455" y="652272"/>
            <a:ext cx="6466840" cy="768350"/>
          </a:xfrm>
          <a:custGeom>
            <a:avLst/>
            <a:gdLst/>
            <a:ahLst/>
            <a:cxnLst/>
            <a:rect l="l" t="t" r="r" b="b"/>
            <a:pathLst>
              <a:path w="6466840" h="768350">
                <a:moveTo>
                  <a:pt x="6466332" y="0"/>
                </a:moveTo>
                <a:lnTo>
                  <a:pt x="0" y="0"/>
                </a:lnTo>
                <a:lnTo>
                  <a:pt x="0" y="768096"/>
                </a:lnTo>
                <a:lnTo>
                  <a:pt x="6466332" y="768096"/>
                </a:lnTo>
                <a:lnTo>
                  <a:pt x="6466332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50391" y="689610"/>
            <a:ext cx="6363970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75" dirty="0"/>
              <a:t>The</a:t>
            </a:r>
            <a:r>
              <a:rPr spc="55" dirty="0"/>
              <a:t> </a:t>
            </a:r>
            <a:r>
              <a:rPr spc="265" dirty="0"/>
              <a:t>Exhibition</a:t>
            </a:r>
            <a:r>
              <a:rPr spc="55" dirty="0"/>
              <a:t> </a:t>
            </a:r>
            <a:r>
              <a:rPr spc="465" dirty="0"/>
              <a:t>Man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535305" cy="10287000"/>
          </a:xfrm>
          <a:custGeom>
            <a:avLst/>
            <a:gdLst/>
            <a:ahLst/>
            <a:cxnLst/>
            <a:rect l="l" t="t" r="r" b="b"/>
            <a:pathLst>
              <a:path w="535305" h="10287000">
                <a:moveTo>
                  <a:pt x="0" y="10286999"/>
                </a:moveTo>
                <a:lnTo>
                  <a:pt x="534922" y="10286999"/>
                </a:lnTo>
                <a:lnTo>
                  <a:pt x="534922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1264" y="1578863"/>
            <a:ext cx="6949439" cy="694943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991600" y="2194560"/>
            <a:ext cx="8638540" cy="2633980"/>
            <a:chOff x="8991600" y="2194560"/>
            <a:chExt cx="8638540" cy="2633980"/>
          </a:xfrm>
        </p:grpSpPr>
        <p:sp>
          <p:nvSpPr>
            <p:cNvPr id="5" name="object 5"/>
            <p:cNvSpPr/>
            <p:nvPr/>
          </p:nvSpPr>
          <p:spPr>
            <a:xfrm>
              <a:off x="9006077" y="2209038"/>
              <a:ext cx="8609330" cy="2604770"/>
            </a:xfrm>
            <a:custGeom>
              <a:avLst/>
              <a:gdLst/>
              <a:ahLst/>
              <a:cxnLst/>
              <a:rect l="l" t="t" r="r" b="b"/>
              <a:pathLst>
                <a:path w="8609330" h="2604770">
                  <a:moveTo>
                    <a:pt x="8609076" y="0"/>
                  </a:moveTo>
                  <a:lnTo>
                    <a:pt x="1302257" y="0"/>
                  </a:lnTo>
                  <a:lnTo>
                    <a:pt x="0" y="1302257"/>
                  </a:lnTo>
                  <a:lnTo>
                    <a:pt x="1302257" y="2604515"/>
                  </a:lnTo>
                  <a:lnTo>
                    <a:pt x="8609076" y="2604515"/>
                  </a:lnTo>
                  <a:lnTo>
                    <a:pt x="8609076" y="0"/>
                  </a:lnTo>
                  <a:close/>
                </a:path>
              </a:pathLst>
            </a:custGeom>
            <a:solidFill>
              <a:srgbClr val="FFBE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06077" y="2209038"/>
              <a:ext cx="8609330" cy="2604770"/>
            </a:xfrm>
            <a:custGeom>
              <a:avLst/>
              <a:gdLst/>
              <a:ahLst/>
              <a:cxnLst/>
              <a:rect l="l" t="t" r="r" b="b"/>
              <a:pathLst>
                <a:path w="8609330" h="2604770">
                  <a:moveTo>
                    <a:pt x="8609076" y="2604515"/>
                  </a:moveTo>
                  <a:lnTo>
                    <a:pt x="1302257" y="2604515"/>
                  </a:lnTo>
                  <a:lnTo>
                    <a:pt x="0" y="1302257"/>
                  </a:lnTo>
                  <a:lnTo>
                    <a:pt x="1302257" y="0"/>
                  </a:lnTo>
                  <a:lnTo>
                    <a:pt x="8609076" y="0"/>
                  </a:lnTo>
                  <a:lnTo>
                    <a:pt x="8609076" y="2604515"/>
                  </a:lnTo>
                  <a:close/>
                </a:path>
              </a:pathLst>
            </a:custGeom>
            <a:ln w="28956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991600" y="5064252"/>
            <a:ext cx="8638540" cy="2628900"/>
            <a:chOff x="8991600" y="5064252"/>
            <a:chExt cx="8638540" cy="2628900"/>
          </a:xfrm>
        </p:grpSpPr>
        <p:sp>
          <p:nvSpPr>
            <p:cNvPr id="8" name="object 8"/>
            <p:cNvSpPr/>
            <p:nvPr/>
          </p:nvSpPr>
          <p:spPr>
            <a:xfrm>
              <a:off x="9006077" y="5078730"/>
              <a:ext cx="8609330" cy="2600325"/>
            </a:xfrm>
            <a:custGeom>
              <a:avLst/>
              <a:gdLst/>
              <a:ahLst/>
              <a:cxnLst/>
              <a:rect l="l" t="t" r="r" b="b"/>
              <a:pathLst>
                <a:path w="8609330" h="2600325">
                  <a:moveTo>
                    <a:pt x="8609076" y="0"/>
                  </a:moveTo>
                  <a:lnTo>
                    <a:pt x="1299972" y="0"/>
                  </a:lnTo>
                  <a:lnTo>
                    <a:pt x="0" y="1299972"/>
                  </a:lnTo>
                  <a:lnTo>
                    <a:pt x="1299972" y="2599944"/>
                  </a:lnTo>
                  <a:lnTo>
                    <a:pt x="8609076" y="2599944"/>
                  </a:lnTo>
                  <a:lnTo>
                    <a:pt x="860907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06077" y="5078730"/>
              <a:ext cx="8609330" cy="2600325"/>
            </a:xfrm>
            <a:custGeom>
              <a:avLst/>
              <a:gdLst/>
              <a:ahLst/>
              <a:cxnLst/>
              <a:rect l="l" t="t" r="r" b="b"/>
              <a:pathLst>
                <a:path w="8609330" h="2600325">
                  <a:moveTo>
                    <a:pt x="8609076" y="2599944"/>
                  </a:moveTo>
                  <a:lnTo>
                    <a:pt x="1299972" y="2599944"/>
                  </a:lnTo>
                  <a:lnTo>
                    <a:pt x="0" y="1299972"/>
                  </a:lnTo>
                  <a:lnTo>
                    <a:pt x="1299972" y="0"/>
                  </a:lnTo>
                  <a:lnTo>
                    <a:pt x="8609076" y="0"/>
                  </a:lnTo>
                  <a:lnTo>
                    <a:pt x="8609076" y="2599944"/>
                  </a:lnTo>
                  <a:close/>
                </a:path>
              </a:pathLst>
            </a:custGeom>
            <a:ln w="28956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01823" y="3334384"/>
            <a:ext cx="4651375" cy="353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20000"/>
              </a:lnSpc>
              <a:spcBef>
                <a:spcPts val="100"/>
              </a:spcBef>
            </a:pPr>
            <a:r>
              <a:rPr sz="4800" b="1" spc="275" dirty="0">
                <a:latin typeface="Cambria"/>
                <a:cs typeface="Cambria"/>
              </a:rPr>
              <a:t>Two  </a:t>
            </a:r>
            <a:r>
              <a:rPr sz="4800" b="1" spc="160" dirty="0">
                <a:latin typeface="Cambria"/>
                <a:cs typeface="Cambria"/>
              </a:rPr>
              <a:t>decades </a:t>
            </a:r>
            <a:r>
              <a:rPr sz="4800" b="1" spc="165" dirty="0">
                <a:latin typeface="Cambria"/>
                <a:cs typeface="Cambria"/>
              </a:rPr>
              <a:t> </a:t>
            </a:r>
            <a:r>
              <a:rPr sz="4800" b="1" spc="335" dirty="0">
                <a:latin typeface="Cambria"/>
                <a:cs typeface="Cambria"/>
              </a:rPr>
              <a:t>of</a:t>
            </a:r>
            <a:r>
              <a:rPr sz="4800" b="1" spc="-10" dirty="0">
                <a:latin typeface="Cambria"/>
                <a:cs typeface="Cambria"/>
              </a:rPr>
              <a:t> </a:t>
            </a:r>
            <a:r>
              <a:rPr sz="4800" b="1" spc="235" dirty="0">
                <a:latin typeface="Cambria"/>
                <a:cs typeface="Cambria"/>
              </a:rPr>
              <a:t>Asianisation </a:t>
            </a:r>
            <a:r>
              <a:rPr sz="4800" b="1" spc="-1040" dirty="0">
                <a:latin typeface="Cambria"/>
                <a:cs typeface="Cambria"/>
              </a:rPr>
              <a:t> </a:t>
            </a:r>
            <a:r>
              <a:rPr sz="4800" b="1" spc="335" dirty="0">
                <a:latin typeface="Cambria"/>
                <a:cs typeface="Cambria"/>
              </a:rPr>
              <a:t>of </a:t>
            </a:r>
            <a:r>
              <a:rPr sz="4800" b="1" spc="215" dirty="0">
                <a:latin typeface="Cambria"/>
                <a:cs typeface="Cambria"/>
              </a:rPr>
              <a:t>the </a:t>
            </a:r>
            <a:r>
              <a:rPr sz="4800" b="1" spc="470" dirty="0">
                <a:latin typeface="Cambria"/>
                <a:cs typeface="Cambria"/>
              </a:rPr>
              <a:t>MICE </a:t>
            </a:r>
            <a:r>
              <a:rPr sz="4800" b="1" spc="475" dirty="0">
                <a:latin typeface="Cambria"/>
                <a:cs typeface="Cambria"/>
              </a:rPr>
              <a:t> </a:t>
            </a:r>
            <a:r>
              <a:rPr sz="4800" b="1" spc="215" dirty="0">
                <a:latin typeface="Cambria"/>
                <a:cs typeface="Cambria"/>
              </a:rPr>
              <a:t>Industry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016490" y="2476442"/>
            <a:ext cx="729488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16380">
              <a:lnSpc>
                <a:spcPct val="140000"/>
              </a:lnSpc>
              <a:spcBef>
                <a:spcPts val="95"/>
              </a:spcBef>
            </a:pPr>
            <a:r>
              <a:rPr sz="3000" spc="-575" dirty="0">
                <a:latin typeface="Tahoma"/>
                <a:cs typeface="Tahoma"/>
              </a:rPr>
              <a:t>W</a:t>
            </a:r>
            <a:r>
              <a:rPr sz="3000" spc="-355" dirty="0">
                <a:latin typeface="Tahoma"/>
                <a:cs typeface="Tahoma"/>
              </a:rPr>
              <a:t>h</a:t>
            </a:r>
            <a:r>
              <a:rPr sz="3000" spc="-254" dirty="0">
                <a:latin typeface="Tahoma"/>
                <a:cs typeface="Tahoma"/>
              </a:rPr>
              <a:t>en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60" dirty="0">
                <a:latin typeface="Tahoma"/>
                <a:cs typeface="Tahoma"/>
              </a:rPr>
              <a:t>Ch</a:t>
            </a:r>
            <a:r>
              <a:rPr sz="3000" spc="-114" dirty="0">
                <a:latin typeface="Tahoma"/>
                <a:cs typeface="Tahoma"/>
              </a:rPr>
              <a:t>i</a:t>
            </a:r>
            <a:r>
              <a:rPr sz="3000" spc="-245" dirty="0">
                <a:latin typeface="Tahoma"/>
                <a:cs typeface="Tahoma"/>
              </a:rPr>
              <a:t>na</a:t>
            </a:r>
            <a:r>
              <a:rPr sz="3000" spc="-290" dirty="0">
                <a:latin typeface="Tahoma"/>
                <a:cs typeface="Tahoma"/>
              </a:rPr>
              <a:t> </a:t>
            </a:r>
            <a:r>
              <a:rPr sz="3000" spc="-215" dirty="0">
                <a:latin typeface="Tahoma"/>
                <a:cs typeface="Tahoma"/>
              </a:rPr>
              <a:t>join</a:t>
            </a:r>
            <a:r>
              <a:rPr sz="3000" spc="-265" dirty="0">
                <a:latin typeface="Tahoma"/>
                <a:cs typeface="Tahoma"/>
              </a:rPr>
              <a:t>e</a:t>
            </a:r>
            <a:r>
              <a:rPr sz="3000" spc="-200" dirty="0">
                <a:latin typeface="Tahoma"/>
                <a:cs typeface="Tahoma"/>
              </a:rPr>
              <a:t>d</a:t>
            </a:r>
            <a:r>
              <a:rPr sz="3000" spc="-290" dirty="0">
                <a:latin typeface="Tahoma"/>
                <a:cs typeface="Tahoma"/>
              </a:rPr>
              <a:t> </a:t>
            </a:r>
            <a:r>
              <a:rPr sz="3000" spc="-225" dirty="0">
                <a:latin typeface="Tahoma"/>
                <a:cs typeface="Tahoma"/>
              </a:rPr>
              <a:t>the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680" dirty="0">
                <a:latin typeface="Tahoma"/>
                <a:cs typeface="Tahoma"/>
              </a:rPr>
              <a:t>W</a:t>
            </a:r>
            <a:r>
              <a:rPr sz="3000" spc="-170" dirty="0">
                <a:latin typeface="Tahoma"/>
                <a:cs typeface="Tahoma"/>
              </a:rPr>
              <a:t>orld</a:t>
            </a:r>
            <a:r>
              <a:rPr sz="3000" spc="-270" dirty="0">
                <a:latin typeface="Tahoma"/>
                <a:cs typeface="Tahoma"/>
              </a:rPr>
              <a:t> </a:t>
            </a:r>
            <a:r>
              <a:rPr sz="3000" spc="-190" dirty="0">
                <a:latin typeface="Tahoma"/>
                <a:cs typeface="Tahoma"/>
              </a:rPr>
              <a:t>Trade  </a:t>
            </a:r>
            <a:r>
              <a:rPr sz="3000" spc="-220" dirty="0">
                <a:latin typeface="Tahoma"/>
                <a:cs typeface="Tahoma"/>
              </a:rPr>
              <a:t>Organisation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390" dirty="0">
                <a:latin typeface="Tahoma"/>
                <a:cs typeface="Tahoma"/>
              </a:rPr>
              <a:t>(WTO)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180" dirty="0">
                <a:latin typeface="Tahoma"/>
                <a:cs typeface="Tahoma"/>
              </a:rPr>
              <a:t>in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380" dirty="0">
                <a:latin typeface="Tahoma"/>
                <a:cs typeface="Tahoma"/>
              </a:rPr>
              <a:t>2</a:t>
            </a:r>
            <a:r>
              <a:rPr sz="3000" spc="-370" dirty="0">
                <a:latin typeface="Tahoma"/>
                <a:cs typeface="Tahoma"/>
              </a:rPr>
              <a:t>00</a:t>
            </a:r>
            <a:r>
              <a:rPr sz="3000" spc="-385" dirty="0">
                <a:latin typeface="Tahoma"/>
                <a:cs typeface="Tahoma"/>
              </a:rPr>
              <a:t>1</a:t>
            </a:r>
            <a:r>
              <a:rPr sz="3000" spc="-114" dirty="0">
                <a:latin typeface="Tahoma"/>
                <a:cs typeface="Tahoma"/>
              </a:rPr>
              <a:t>,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145" dirty="0">
                <a:latin typeface="Tahoma"/>
                <a:cs typeface="Tahoma"/>
              </a:rPr>
              <a:t>it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15" dirty="0">
                <a:latin typeface="Tahoma"/>
                <a:cs typeface="Tahoma"/>
              </a:rPr>
              <a:t>boosted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10" dirty="0">
                <a:latin typeface="Tahoma"/>
                <a:cs typeface="Tahoma"/>
              </a:rPr>
              <a:t>trade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32640" y="3939285"/>
            <a:ext cx="50755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industri</a:t>
            </a:r>
            <a:r>
              <a:rPr sz="3000" b="1" spc="-235" dirty="0">
                <a:latin typeface="Tahoma"/>
                <a:cs typeface="Tahoma"/>
              </a:rPr>
              <a:t>e</a:t>
            </a:r>
            <a:r>
              <a:rPr sz="3000" b="1" spc="-254" dirty="0">
                <a:latin typeface="Tahoma"/>
                <a:cs typeface="Tahoma"/>
              </a:rPr>
              <a:t>s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throughout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360" dirty="0">
                <a:latin typeface="Tahoma"/>
                <a:cs typeface="Tahoma"/>
              </a:rPr>
              <a:t>A</a:t>
            </a:r>
            <a:r>
              <a:rPr sz="3000" b="1" spc="-270" dirty="0">
                <a:latin typeface="Tahoma"/>
                <a:cs typeface="Tahoma"/>
              </a:rPr>
              <a:t>s</a:t>
            </a:r>
            <a:r>
              <a:rPr sz="3000" b="1" spc="-185" dirty="0">
                <a:latin typeface="Tahoma"/>
                <a:cs typeface="Tahoma"/>
              </a:rPr>
              <a:t>ia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89566" y="5347208"/>
            <a:ext cx="7407909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5700" marR="5080" indent="-1143000" algn="r">
              <a:lnSpc>
                <a:spcPct val="140000"/>
              </a:lnSpc>
              <a:spcBef>
                <a:spcPts val="100"/>
              </a:spcBef>
            </a:pPr>
            <a:r>
              <a:rPr sz="3000" b="1" spc="-295" dirty="0">
                <a:latin typeface="Tahoma"/>
                <a:cs typeface="Tahoma"/>
              </a:rPr>
              <a:t>Many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European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0" dirty="0">
                <a:latin typeface="Tahoma"/>
                <a:cs typeface="Tahoma"/>
              </a:rPr>
              <a:t>US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organisers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40" dirty="0">
                <a:latin typeface="Tahoma"/>
                <a:cs typeface="Tahoma"/>
              </a:rPr>
              <a:t>converged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Asia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la</a:t>
            </a:r>
            <a:r>
              <a:rPr sz="3000" b="1" spc="-210" dirty="0">
                <a:latin typeface="Tahoma"/>
                <a:cs typeface="Tahoma"/>
              </a:rPr>
              <a:t>s</a:t>
            </a:r>
            <a:r>
              <a:rPr sz="3000" b="1" spc="-165" dirty="0">
                <a:latin typeface="Tahoma"/>
                <a:cs typeface="Tahoma"/>
              </a:rPr>
              <a:t>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375" dirty="0">
                <a:latin typeface="Tahoma"/>
                <a:cs typeface="Tahoma"/>
              </a:rPr>
              <a:t>20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years,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ign</a:t>
            </a:r>
            <a:r>
              <a:rPr sz="3000" b="1" spc="-125" dirty="0">
                <a:latin typeface="Tahoma"/>
                <a:cs typeface="Tahoma"/>
              </a:rPr>
              <a:t>i</a:t>
            </a:r>
            <a:r>
              <a:rPr sz="3000" b="1" spc="-215" dirty="0">
                <a:latin typeface="Tahoma"/>
                <a:cs typeface="Tahoma"/>
              </a:rPr>
              <a:t>ting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the  </a:t>
            </a:r>
            <a:r>
              <a:rPr sz="3000" b="1" spc="-360" dirty="0">
                <a:latin typeface="Tahoma"/>
                <a:cs typeface="Tahoma"/>
              </a:rPr>
              <a:t>A</a:t>
            </a:r>
            <a:r>
              <a:rPr sz="3000" b="1" spc="-270" dirty="0">
                <a:latin typeface="Tahoma"/>
                <a:cs typeface="Tahoma"/>
              </a:rPr>
              <a:t>s</a:t>
            </a:r>
            <a:r>
              <a:rPr sz="3000" b="1" spc="-204" dirty="0">
                <a:latin typeface="Tahoma"/>
                <a:cs typeface="Tahoma"/>
              </a:rPr>
              <a:t>ian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04" dirty="0">
                <a:latin typeface="Tahoma"/>
                <a:cs typeface="Tahoma"/>
              </a:rPr>
              <a:t>sation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t</a:t>
            </a:r>
            <a:r>
              <a:rPr sz="3000" b="1" spc="-254" dirty="0">
                <a:latin typeface="Tahoma"/>
                <a:cs typeface="Tahoma"/>
              </a:rPr>
              <a:t>he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390" dirty="0">
                <a:latin typeface="Tahoma"/>
                <a:cs typeface="Tahoma"/>
              </a:rPr>
              <a:t>MICE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industry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23413" y="3106416"/>
            <a:ext cx="4653915" cy="3536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4445" algn="ctr">
              <a:lnSpc>
                <a:spcPct val="120000"/>
              </a:lnSpc>
              <a:spcBef>
                <a:spcPts val="95"/>
              </a:spcBef>
            </a:pPr>
            <a:r>
              <a:rPr sz="4800" b="1" spc="275" dirty="0">
                <a:latin typeface="Cambria"/>
                <a:cs typeface="Cambria"/>
              </a:rPr>
              <a:t>Two</a:t>
            </a:r>
            <a:r>
              <a:rPr sz="4800" b="1" spc="365" dirty="0">
                <a:latin typeface="Cambria"/>
                <a:cs typeface="Cambria"/>
              </a:rPr>
              <a:t> </a:t>
            </a:r>
            <a:r>
              <a:rPr sz="4800" b="1" spc="180" dirty="0">
                <a:latin typeface="Cambria"/>
                <a:cs typeface="Cambria"/>
              </a:rPr>
              <a:t>Decades </a:t>
            </a:r>
            <a:r>
              <a:rPr sz="4800" b="1" spc="185" dirty="0">
                <a:latin typeface="Cambria"/>
                <a:cs typeface="Cambria"/>
              </a:rPr>
              <a:t> </a:t>
            </a:r>
            <a:r>
              <a:rPr sz="4800" b="1" spc="340" dirty="0">
                <a:latin typeface="Cambria"/>
                <a:cs typeface="Cambria"/>
              </a:rPr>
              <a:t>of</a:t>
            </a:r>
            <a:r>
              <a:rPr sz="4800" b="1" dirty="0">
                <a:latin typeface="Cambria"/>
                <a:cs typeface="Cambria"/>
              </a:rPr>
              <a:t> </a:t>
            </a:r>
            <a:r>
              <a:rPr sz="4800" b="1" spc="235" dirty="0">
                <a:latin typeface="Cambria"/>
                <a:cs typeface="Cambria"/>
              </a:rPr>
              <a:t>Asianisation </a:t>
            </a:r>
            <a:r>
              <a:rPr sz="4800" b="1" spc="-1045" dirty="0">
                <a:latin typeface="Cambria"/>
                <a:cs typeface="Cambria"/>
              </a:rPr>
              <a:t> </a:t>
            </a:r>
            <a:r>
              <a:rPr sz="4800" b="1" spc="335" dirty="0">
                <a:latin typeface="Cambria"/>
                <a:cs typeface="Cambria"/>
              </a:rPr>
              <a:t>of </a:t>
            </a:r>
            <a:r>
              <a:rPr sz="4800" b="1" spc="215" dirty="0">
                <a:latin typeface="Cambria"/>
                <a:cs typeface="Cambria"/>
              </a:rPr>
              <a:t>the </a:t>
            </a:r>
            <a:r>
              <a:rPr sz="4800" b="1" spc="470" dirty="0">
                <a:latin typeface="Cambria"/>
                <a:cs typeface="Cambria"/>
              </a:rPr>
              <a:t>MICE </a:t>
            </a:r>
            <a:r>
              <a:rPr sz="4800" b="1" spc="475" dirty="0">
                <a:latin typeface="Cambria"/>
                <a:cs typeface="Cambria"/>
              </a:rPr>
              <a:t> </a:t>
            </a:r>
            <a:r>
              <a:rPr sz="4800" b="1" spc="215" dirty="0">
                <a:latin typeface="Cambria"/>
                <a:cs typeface="Cambria"/>
              </a:rPr>
              <a:t>Industry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00131" y="2347976"/>
            <a:ext cx="672845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20" dirty="0">
                <a:latin typeface="Tahoma"/>
                <a:cs typeface="Tahoma"/>
              </a:rPr>
              <a:t>T</a:t>
            </a:r>
            <a:r>
              <a:rPr sz="3000" b="1" spc="-225" dirty="0">
                <a:latin typeface="Tahoma"/>
                <a:cs typeface="Tahoma"/>
              </a:rPr>
              <a:t>h</a:t>
            </a:r>
            <a:r>
              <a:rPr sz="3000" b="1" spc="-190" dirty="0">
                <a:latin typeface="Tahoma"/>
                <a:cs typeface="Tahoma"/>
              </a:rPr>
              <a:t>is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also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spar</a:t>
            </a:r>
            <a:r>
              <a:rPr sz="3000" b="1" spc="-240" dirty="0">
                <a:latin typeface="Tahoma"/>
                <a:cs typeface="Tahoma"/>
              </a:rPr>
              <a:t>k</a:t>
            </a:r>
            <a:r>
              <a:rPr sz="3000" b="1" spc="-229" dirty="0">
                <a:latin typeface="Tahoma"/>
                <a:cs typeface="Tahoma"/>
              </a:rPr>
              <a:t>ed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75" dirty="0">
                <a:latin typeface="Tahoma"/>
                <a:cs typeface="Tahoma"/>
              </a:rPr>
              <a:t>emerg</a:t>
            </a:r>
            <a:r>
              <a:rPr sz="3000" b="1" spc="-250" dirty="0">
                <a:latin typeface="Tahoma"/>
                <a:cs typeface="Tahoma"/>
              </a:rPr>
              <a:t>e</a:t>
            </a:r>
            <a:r>
              <a:rPr sz="3000" b="1" spc="-235" dirty="0">
                <a:latin typeface="Tahoma"/>
                <a:cs typeface="Tahoma"/>
              </a:rPr>
              <a:t>nce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45" dirty="0">
                <a:latin typeface="Tahoma"/>
                <a:cs typeface="Tahoma"/>
              </a:rPr>
              <a:t>more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50551" y="2805429"/>
            <a:ext cx="71799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0140" marR="5080" indent="-1108075">
              <a:lnSpc>
                <a:spcPct val="140000"/>
              </a:lnSpc>
              <a:spcBef>
                <a:spcPts val="100"/>
              </a:spcBef>
            </a:pPr>
            <a:r>
              <a:rPr sz="3000" b="1" spc="-170" dirty="0">
                <a:latin typeface="Tahoma"/>
                <a:cs typeface="Tahoma"/>
              </a:rPr>
              <a:t>local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organisers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throughout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45" dirty="0">
                <a:latin typeface="Tahoma"/>
                <a:cs typeface="Tahoma"/>
              </a:rPr>
              <a:t>Sou</a:t>
            </a:r>
            <a:r>
              <a:rPr sz="3000" b="1" spc="-170" dirty="0">
                <a:latin typeface="Tahoma"/>
                <a:cs typeface="Tahoma"/>
              </a:rPr>
              <a:t>t</a:t>
            </a:r>
            <a:r>
              <a:rPr sz="3000" b="1" spc="-265" dirty="0">
                <a:latin typeface="Tahoma"/>
                <a:cs typeface="Tahoma"/>
              </a:rPr>
              <a:t>h</a:t>
            </a:r>
            <a:r>
              <a:rPr sz="3000" b="1" spc="-240" dirty="0">
                <a:latin typeface="Tahoma"/>
                <a:cs typeface="Tahoma"/>
              </a:rPr>
              <a:t>e</a:t>
            </a:r>
            <a:r>
              <a:rPr sz="3000" b="1" spc="-225" dirty="0">
                <a:latin typeface="Tahoma"/>
                <a:cs typeface="Tahoma"/>
              </a:rPr>
              <a:t>ast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360" dirty="0">
                <a:latin typeface="Tahoma"/>
                <a:cs typeface="Tahoma"/>
              </a:rPr>
              <a:t>A</a:t>
            </a:r>
            <a:r>
              <a:rPr sz="3000" b="1" spc="-270" dirty="0">
                <a:latin typeface="Tahoma"/>
                <a:cs typeface="Tahoma"/>
              </a:rPr>
              <a:t>s</a:t>
            </a:r>
            <a:r>
              <a:rPr sz="3000" b="1" spc="-145" dirty="0">
                <a:latin typeface="Tahoma"/>
                <a:cs typeface="Tahoma"/>
              </a:rPr>
              <a:t>ia, 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0" dirty="0">
                <a:latin typeface="Tahoma"/>
                <a:cs typeface="Tahoma"/>
              </a:rPr>
              <a:t>Ea</a:t>
            </a:r>
            <a:r>
              <a:rPr sz="3000" b="1" spc="-215" dirty="0">
                <a:latin typeface="Tahoma"/>
                <a:cs typeface="Tahoma"/>
              </a:rPr>
              <a:t>s</a:t>
            </a:r>
            <a:r>
              <a:rPr sz="3000" b="1" spc="-165" dirty="0">
                <a:latin typeface="Tahoma"/>
                <a:cs typeface="Tahoma"/>
              </a:rPr>
              <a:t>t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360" dirty="0">
                <a:latin typeface="Tahoma"/>
                <a:cs typeface="Tahoma"/>
              </a:rPr>
              <a:t>A</a:t>
            </a:r>
            <a:r>
              <a:rPr sz="3000" b="1" spc="-270" dirty="0">
                <a:latin typeface="Tahoma"/>
                <a:cs typeface="Tahoma"/>
              </a:rPr>
              <a:t>s</a:t>
            </a:r>
            <a:r>
              <a:rPr sz="3000" b="1" spc="-160" dirty="0">
                <a:latin typeface="Tahoma"/>
                <a:cs typeface="Tahoma"/>
              </a:rPr>
              <a:t>ia,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partic</a:t>
            </a:r>
            <a:r>
              <a:rPr sz="3000" b="1" spc="-240" dirty="0">
                <a:latin typeface="Tahoma"/>
                <a:cs typeface="Tahoma"/>
              </a:rPr>
              <a:t>u</a:t>
            </a:r>
            <a:r>
              <a:rPr sz="3000" b="1" spc="-175" dirty="0">
                <a:latin typeface="Tahoma"/>
                <a:cs typeface="Tahoma"/>
              </a:rPr>
              <a:t>larly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0" dirty="0">
                <a:latin typeface="Tahoma"/>
                <a:cs typeface="Tahoma"/>
              </a:rPr>
              <a:t>Ch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45" dirty="0">
                <a:latin typeface="Tahoma"/>
                <a:cs typeface="Tahoma"/>
              </a:rPr>
              <a:t>na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27691" y="4593716"/>
            <a:ext cx="721360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5295" algn="r">
              <a:lnSpc>
                <a:spcPct val="150000"/>
              </a:lnSpc>
              <a:spcBef>
                <a:spcPts val="100"/>
              </a:spcBef>
            </a:pPr>
            <a:r>
              <a:rPr sz="3000" b="1" spc="-220" dirty="0">
                <a:latin typeface="Tahoma"/>
                <a:cs typeface="Tahoma"/>
              </a:rPr>
              <a:t>T</a:t>
            </a:r>
            <a:r>
              <a:rPr sz="3000" b="1" spc="-225" dirty="0">
                <a:latin typeface="Tahoma"/>
                <a:cs typeface="Tahoma"/>
              </a:rPr>
              <a:t>h</a:t>
            </a:r>
            <a:r>
              <a:rPr sz="3000" b="1" spc="-265" dirty="0">
                <a:latin typeface="Tahoma"/>
                <a:cs typeface="Tahoma"/>
              </a:rPr>
              <a:t>e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effect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65" dirty="0">
                <a:latin typeface="Tahoma"/>
                <a:cs typeface="Tahoma"/>
              </a:rPr>
              <a:t>t</a:t>
            </a:r>
            <a:r>
              <a:rPr sz="3000" b="1" spc="-245" dirty="0">
                <a:latin typeface="Tahoma"/>
                <a:cs typeface="Tahoma"/>
              </a:rPr>
              <a:t>h</a:t>
            </a:r>
            <a:r>
              <a:rPr sz="3000" b="1" spc="-190" dirty="0">
                <a:latin typeface="Tahoma"/>
                <a:cs typeface="Tahoma"/>
              </a:rPr>
              <a:t>is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360" dirty="0">
                <a:latin typeface="Tahoma"/>
                <a:cs typeface="Tahoma"/>
              </a:rPr>
              <a:t>A</a:t>
            </a:r>
            <a:r>
              <a:rPr sz="3000" b="1" spc="-270" dirty="0">
                <a:latin typeface="Tahoma"/>
                <a:cs typeface="Tahoma"/>
              </a:rPr>
              <a:t>s</a:t>
            </a:r>
            <a:r>
              <a:rPr sz="3000" b="1" spc="-204" dirty="0">
                <a:latin typeface="Tahoma"/>
                <a:cs typeface="Tahoma"/>
              </a:rPr>
              <a:t>ian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04" dirty="0">
                <a:latin typeface="Tahoma"/>
                <a:cs typeface="Tahoma"/>
              </a:rPr>
              <a:t>sation</a:t>
            </a:r>
            <a:r>
              <a:rPr sz="3000" b="1" spc="-30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65" dirty="0">
                <a:latin typeface="Tahoma"/>
                <a:cs typeface="Tahoma"/>
              </a:rPr>
              <a:t>t</a:t>
            </a:r>
            <a:r>
              <a:rPr sz="3000" b="1" spc="-245" dirty="0">
                <a:latin typeface="Tahoma"/>
                <a:cs typeface="Tahoma"/>
              </a:rPr>
              <a:t>h</a:t>
            </a:r>
            <a:r>
              <a:rPr sz="3000" b="1" spc="-265" dirty="0">
                <a:latin typeface="Tahoma"/>
                <a:cs typeface="Tahoma"/>
              </a:rPr>
              <a:t>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320" dirty="0">
                <a:latin typeface="Tahoma"/>
                <a:cs typeface="Tahoma"/>
              </a:rPr>
              <a:t>MICE  </a:t>
            </a:r>
            <a:r>
              <a:rPr sz="3000" b="1" spc="-210" dirty="0">
                <a:latin typeface="Tahoma"/>
                <a:cs typeface="Tahoma"/>
              </a:rPr>
              <a:t>industry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310" dirty="0">
                <a:latin typeface="Tahoma"/>
                <a:cs typeface="Tahoma"/>
              </a:rPr>
              <a:t>was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proliferation</a:t>
            </a:r>
            <a:r>
              <a:rPr sz="3000" b="1" spc="-24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exhibitions </a:t>
            </a:r>
            <a:r>
              <a:rPr sz="3000" b="1" spc="-86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across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375" dirty="0">
                <a:latin typeface="Tahoma"/>
                <a:cs typeface="Tahoma"/>
              </a:rPr>
              <a:t>A</a:t>
            </a:r>
            <a:r>
              <a:rPr sz="3000" b="1" spc="-235" dirty="0">
                <a:latin typeface="Tahoma"/>
                <a:cs typeface="Tahoma"/>
              </a:rPr>
              <a:t>s</a:t>
            </a:r>
            <a:r>
              <a:rPr sz="3000" b="1" spc="-135" dirty="0">
                <a:latin typeface="Tahoma"/>
                <a:cs typeface="Tahoma"/>
              </a:rPr>
              <a:t>i</a:t>
            </a:r>
            <a:r>
              <a:rPr sz="3000" b="1" spc="-185" dirty="0">
                <a:latin typeface="Tahoma"/>
                <a:cs typeface="Tahoma"/>
              </a:rPr>
              <a:t>a,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uplifting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45" dirty="0">
                <a:latin typeface="Tahoma"/>
                <a:cs typeface="Tahoma"/>
              </a:rPr>
              <a:t>e</a:t>
            </a:r>
            <a:r>
              <a:rPr sz="3000" b="1" spc="-210" dirty="0">
                <a:latin typeface="Tahoma"/>
                <a:cs typeface="Tahoma"/>
              </a:rPr>
              <a:t>c</a:t>
            </a:r>
            <a:r>
              <a:rPr sz="3000" b="1" spc="-220" dirty="0">
                <a:latin typeface="Tahoma"/>
                <a:cs typeface="Tahoma"/>
              </a:rPr>
              <a:t>onomic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growth 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45" dirty="0">
                <a:latin typeface="Tahoma"/>
                <a:cs typeface="Tahoma"/>
              </a:rPr>
              <a:t>dev</a:t>
            </a:r>
            <a:r>
              <a:rPr sz="3000" b="1" spc="-235" dirty="0">
                <a:latin typeface="Tahoma"/>
                <a:cs typeface="Tahoma"/>
              </a:rPr>
              <a:t>e</a:t>
            </a:r>
            <a:r>
              <a:rPr sz="3000" b="1" spc="-215" dirty="0">
                <a:latin typeface="Tahoma"/>
                <a:cs typeface="Tahoma"/>
              </a:rPr>
              <a:t>lopment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45" dirty="0">
                <a:latin typeface="Tahoma"/>
                <a:cs typeface="Tahoma"/>
              </a:rPr>
              <a:t>n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54" dirty="0">
                <a:latin typeface="Tahoma"/>
                <a:cs typeface="Tahoma"/>
              </a:rPr>
              <a:t>reg</a:t>
            </a:r>
            <a:r>
              <a:rPr sz="3000" b="1" spc="-135" dirty="0">
                <a:latin typeface="Tahoma"/>
                <a:cs typeface="Tahoma"/>
              </a:rPr>
              <a:t>i</a:t>
            </a:r>
            <a:r>
              <a:rPr sz="3000" b="1" spc="-225" dirty="0">
                <a:latin typeface="Tahoma"/>
                <a:cs typeface="Tahoma"/>
              </a:rPr>
              <a:t>on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8607" y="9188602"/>
            <a:ext cx="1213231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225" dirty="0">
                <a:latin typeface="Tahoma"/>
                <a:cs typeface="Tahoma"/>
              </a:rPr>
              <a:t>Indeed,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165" dirty="0">
                <a:latin typeface="Tahoma"/>
                <a:cs typeface="Tahoma"/>
              </a:rPr>
              <a:t>the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145" dirty="0">
                <a:latin typeface="Tahoma"/>
                <a:cs typeface="Tahoma"/>
              </a:rPr>
              <a:t>Exhibition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04" dirty="0">
                <a:latin typeface="Tahoma"/>
                <a:cs typeface="Tahoma"/>
              </a:rPr>
              <a:t>Industry</a:t>
            </a:r>
            <a:r>
              <a:rPr sz="3500" b="1" spc="-345" dirty="0">
                <a:latin typeface="Tahoma"/>
                <a:cs typeface="Tahoma"/>
              </a:rPr>
              <a:t> </a:t>
            </a:r>
            <a:r>
              <a:rPr sz="3500" b="1" spc="-135" dirty="0">
                <a:latin typeface="Tahoma"/>
                <a:cs typeface="Tahoma"/>
              </a:rPr>
              <a:t>is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20" dirty="0">
                <a:latin typeface="Tahoma"/>
                <a:cs typeface="Tahoma"/>
              </a:rPr>
              <a:t>a</a:t>
            </a:r>
            <a:r>
              <a:rPr sz="3500" b="1" spc="-320" dirty="0">
                <a:latin typeface="Tahoma"/>
                <a:cs typeface="Tahoma"/>
              </a:rPr>
              <a:t> </a:t>
            </a:r>
            <a:r>
              <a:rPr sz="3500" b="1" spc="-150" dirty="0">
                <a:latin typeface="Tahoma"/>
                <a:cs typeface="Tahoma"/>
              </a:rPr>
              <a:t>function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140" dirty="0">
                <a:latin typeface="Tahoma"/>
                <a:cs typeface="Tahoma"/>
              </a:rPr>
              <a:t>of</a:t>
            </a:r>
            <a:r>
              <a:rPr sz="3500" b="1" spc="-320" dirty="0">
                <a:latin typeface="Tahoma"/>
                <a:cs typeface="Tahoma"/>
              </a:rPr>
              <a:t> </a:t>
            </a:r>
            <a:r>
              <a:rPr sz="3500" b="1" spc="-165" dirty="0">
                <a:latin typeface="Tahoma"/>
                <a:cs typeface="Tahoma"/>
              </a:rPr>
              <a:t>the</a:t>
            </a:r>
            <a:r>
              <a:rPr sz="3500" b="1" spc="-345" dirty="0">
                <a:latin typeface="Tahoma"/>
                <a:cs typeface="Tahoma"/>
              </a:rPr>
              <a:t> </a:t>
            </a:r>
            <a:r>
              <a:rPr sz="3500" b="1" spc="-175" dirty="0">
                <a:latin typeface="Tahoma"/>
                <a:cs typeface="Tahoma"/>
              </a:rPr>
              <a:t>economy.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8280" y="6348984"/>
            <a:ext cx="7733030" cy="2668905"/>
          </a:xfrm>
          <a:custGeom>
            <a:avLst/>
            <a:gdLst/>
            <a:ahLst/>
            <a:cxnLst/>
            <a:rect l="l" t="t" r="r" b="b"/>
            <a:pathLst>
              <a:path w="7733030" h="2668904">
                <a:moveTo>
                  <a:pt x="6398514" y="0"/>
                </a:moveTo>
                <a:lnTo>
                  <a:pt x="0" y="0"/>
                </a:lnTo>
                <a:lnTo>
                  <a:pt x="0" y="2668524"/>
                </a:lnTo>
                <a:lnTo>
                  <a:pt x="6398514" y="2668524"/>
                </a:lnTo>
                <a:lnTo>
                  <a:pt x="7732776" y="1334261"/>
                </a:lnTo>
                <a:lnTo>
                  <a:pt x="6398514" y="0"/>
                </a:lnTo>
                <a:close/>
              </a:path>
            </a:pathLst>
          </a:custGeom>
          <a:solidFill>
            <a:srgbClr val="F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49095" y="6734047"/>
            <a:ext cx="6687184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spc="-220" dirty="0">
                <a:latin typeface="Tahoma"/>
                <a:cs typeface="Tahoma"/>
              </a:rPr>
              <a:t>With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90" dirty="0">
                <a:latin typeface="Tahoma"/>
                <a:cs typeface="Tahoma"/>
              </a:rPr>
              <a:t>t</a:t>
            </a:r>
            <a:r>
              <a:rPr sz="3000" b="1" spc="-130" dirty="0">
                <a:latin typeface="Tahoma"/>
                <a:cs typeface="Tahoma"/>
              </a:rPr>
              <a:t>h</a:t>
            </a:r>
            <a:r>
              <a:rPr sz="3000" b="1" spc="-204" dirty="0">
                <a:latin typeface="Tahoma"/>
                <a:cs typeface="Tahoma"/>
              </a:rPr>
              <a:t>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35" dirty="0">
                <a:latin typeface="Tahoma"/>
                <a:cs typeface="Tahoma"/>
              </a:rPr>
              <a:t>closu</a:t>
            </a:r>
            <a:r>
              <a:rPr sz="3000" b="1" spc="-105" dirty="0">
                <a:latin typeface="Tahoma"/>
                <a:cs typeface="Tahoma"/>
              </a:rPr>
              <a:t>r</a:t>
            </a:r>
            <a:r>
              <a:rPr sz="3000" b="1" spc="-204" dirty="0">
                <a:latin typeface="Tahoma"/>
                <a:cs typeface="Tahoma"/>
              </a:rPr>
              <a:t>e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120" dirty="0">
                <a:latin typeface="Tahoma"/>
                <a:cs typeface="Tahoma"/>
              </a:rPr>
              <a:t>of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45" dirty="0">
                <a:latin typeface="Tahoma"/>
                <a:cs typeface="Tahoma"/>
              </a:rPr>
              <a:t>the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C</a:t>
            </a:r>
            <a:r>
              <a:rPr sz="3000" b="1" spc="-200" dirty="0">
                <a:latin typeface="Tahoma"/>
                <a:cs typeface="Tahoma"/>
              </a:rPr>
              <a:t>h</a:t>
            </a:r>
            <a:r>
              <a:rPr sz="3000" b="1" spc="-135" dirty="0">
                <a:latin typeface="Tahoma"/>
                <a:cs typeface="Tahoma"/>
              </a:rPr>
              <a:t>ina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ma</a:t>
            </a:r>
            <a:r>
              <a:rPr sz="3000" b="1" spc="-105" dirty="0">
                <a:latin typeface="Tahoma"/>
                <a:cs typeface="Tahoma"/>
              </a:rPr>
              <a:t>r</a:t>
            </a:r>
            <a:r>
              <a:rPr sz="3000" b="1" spc="-120" dirty="0">
                <a:latin typeface="Tahoma"/>
                <a:cs typeface="Tahoma"/>
              </a:rPr>
              <a:t>ket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90" dirty="0">
                <a:latin typeface="Tahoma"/>
                <a:cs typeface="Tahoma"/>
              </a:rPr>
              <a:t>in  </a:t>
            </a:r>
            <a:r>
              <a:rPr sz="3000" b="1" spc="-145" dirty="0">
                <a:latin typeface="Tahoma"/>
                <a:cs typeface="Tahoma"/>
              </a:rPr>
              <a:t>the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110" dirty="0">
                <a:latin typeface="Tahoma"/>
                <a:cs typeface="Tahoma"/>
              </a:rPr>
              <a:t>last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90" dirty="0">
                <a:latin typeface="Tahoma"/>
                <a:cs typeface="Tahoma"/>
              </a:rPr>
              <a:t>t</a:t>
            </a:r>
            <a:r>
              <a:rPr sz="3000" b="1" spc="-130" dirty="0">
                <a:latin typeface="Tahoma"/>
                <a:cs typeface="Tahoma"/>
              </a:rPr>
              <a:t>h</a:t>
            </a:r>
            <a:r>
              <a:rPr sz="3000" b="1" spc="-110" dirty="0">
                <a:latin typeface="Tahoma"/>
                <a:cs typeface="Tahoma"/>
              </a:rPr>
              <a:t>r</a:t>
            </a:r>
            <a:r>
              <a:rPr sz="3000" b="1" spc="-140" dirty="0">
                <a:latin typeface="Tahoma"/>
                <a:cs typeface="Tahoma"/>
              </a:rPr>
              <a:t>e</a:t>
            </a:r>
            <a:r>
              <a:rPr sz="3000" b="1" spc="-204" dirty="0">
                <a:latin typeface="Tahoma"/>
                <a:cs typeface="Tahoma"/>
              </a:rPr>
              <a:t>e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150" dirty="0">
                <a:latin typeface="Tahoma"/>
                <a:cs typeface="Tahoma"/>
              </a:rPr>
              <a:t>ye</a:t>
            </a:r>
            <a:r>
              <a:rPr sz="3000" b="1" spc="-100" dirty="0">
                <a:latin typeface="Tahoma"/>
                <a:cs typeface="Tahoma"/>
              </a:rPr>
              <a:t>ars,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many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155" dirty="0">
                <a:latin typeface="Tahoma"/>
                <a:cs typeface="Tahoma"/>
              </a:rPr>
              <a:t>Eu</a:t>
            </a:r>
            <a:r>
              <a:rPr sz="3000" b="1" spc="-105" dirty="0">
                <a:latin typeface="Tahoma"/>
                <a:cs typeface="Tahoma"/>
              </a:rPr>
              <a:t>r</a:t>
            </a:r>
            <a:r>
              <a:rPr sz="3000" b="1" spc="-155" dirty="0">
                <a:latin typeface="Tahoma"/>
                <a:cs typeface="Tahoma"/>
              </a:rPr>
              <a:t>opean  </a:t>
            </a:r>
            <a:r>
              <a:rPr sz="3000" b="1" spc="-175" dirty="0">
                <a:latin typeface="Tahoma"/>
                <a:cs typeface="Tahoma"/>
              </a:rPr>
              <a:t>and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US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65" dirty="0">
                <a:latin typeface="Tahoma"/>
                <a:cs typeface="Tahoma"/>
              </a:rPr>
              <a:t>orga</a:t>
            </a:r>
            <a:r>
              <a:rPr sz="3000" b="1" spc="-180" dirty="0">
                <a:latin typeface="Tahoma"/>
                <a:cs typeface="Tahoma"/>
              </a:rPr>
              <a:t>n</a:t>
            </a:r>
            <a:r>
              <a:rPr sz="3000" b="1" spc="-125" dirty="0">
                <a:latin typeface="Tahoma"/>
                <a:cs typeface="Tahoma"/>
              </a:rPr>
              <a:t>ise</a:t>
            </a:r>
            <a:r>
              <a:rPr sz="3000" b="1" spc="-110" dirty="0">
                <a:latin typeface="Tahoma"/>
                <a:cs typeface="Tahoma"/>
              </a:rPr>
              <a:t>r</a:t>
            </a:r>
            <a:r>
              <a:rPr sz="3000" b="1" spc="-190" dirty="0">
                <a:latin typeface="Tahoma"/>
                <a:cs typeface="Tahoma"/>
              </a:rPr>
              <a:t>s</a:t>
            </a:r>
            <a:r>
              <a:rPr sz="3000" b="1" spc="-330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had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d</a:t>
            </a:r>
            <a:r>
              <a:rPr sz="3000" b="1" spc="-170" dirty="0">
                <a:latin typeface="Tahoma"/>
                <a:cs typeface="Tahoma"/>
              </a:rPr>
              <a:t>e</a:t>
            </a:r>
            <a:r>
              <a:rPr sz="3000" b="1" spc="-145" dirty="0">
                <a:latin typeface="Tahoma"/>
                <a:cs typeface="Tahoma"/>
              </a:rPr>
              <a:t>cided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90" dirty="0">
                <a:latin typeface="Tahoma"/>
                <a:cs typeface="Tahoma"/>
              </a:rPr>
              <a:t>to  </a:t>
            </a:r>
            <a:r>
              <a:rPr sz="3000" b="1" spc="-150" dirty="0">
                <a:latin typeface="Tahoma"/>
                <a:cs typeface="Tahoma"/>
              </a:rPr>
              <a:t>dep</a:t>
            </a:r>
            <a:r>
              <a:rPr sz="3000" b="1" spc="-70" dirty="0">
                <a:latin typeface="Tahoma"/>
                <a:cs typeface="Tahoma"/>
              </a:rPr>
              <a:t>l</a:t>
            </a:r>
            <a:r>
              <a:rPr sz="3000" b="1" spc="-140" dirty="0">
                <a:latin typeface="Tahoma"/>
                <a:cs typeface="Tahoma"/>
              </a:rPr>
              <a:t>oy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40" dirty="0">
                <a:latin typeface="Tahoma"/>
                <a:cs typeface="Tahoma"/>
              </a:rPr>
              <a:t>th</a:t>
            </a:r>
            <a:r>
              <a:rPr sz="3000" b="1" spc="-150" dirty="0">
                <a:latin typeface="Tahoma"/>
                <a:cs typeface="Tahoma"/>
              </a:rPr>
              <a:t>e</a:t>
            </a:r>
            <a:r>
              <a:rPr sz="3000" b="1" spc="-45" dirty="0">
                <a:latin typeface="Tahoma"/>
                <a:cs typeface="Tahoma"/>
              </a:rPr>
              <a:t>ir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10" dirty="0">
                <a:latin typeface="Tahoma"/>
                <a:cs typeface="Tahoma"/>
              </a:rPr>
              <a:t>r</a:t>
            </a:r>
            <a:r>
              <a:rPr sz="3000" b="1" spc="-140" dirty="0">
                <a:latin typeface="Tahoma"/>
                <a:cs typeface="Tahoma"/>
              </a:rPr>
              <a:t>e</a:t>
            </a:r>
            <a:r>
              <a:rPr sz="3000" b="1" spc="-165" dirty="0">
                <a:latin typeface="Tahoma"/>
                <a:cs typeface="Tahoma"/>
              </a:rPr>
              <a:t>sources</a:t>
            </a:r>
            <a:r>
              <a:rPr sz="3000" b="1" spc="-325" dirty="0">
                <a:latin typeface="Tahoma"/>
                <a:cs typeface="Tahoma"/>
              </a:rPr>
              <a:t> </a:t>
            </a:r>
            <a:r>
              <a:rPr sz="3000" b="1" spc="-135" dirty="0">
                <a:latin typeface="Tahoma"/>
                <a:cs typeface="Tahoma"/>
              </a:rPr>
              <a:t>out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20" dirty="0">
                <a:latin typeface="Tahoma"/>
                <a:cs typeface="Tahoma"/>
              </a:rPr>
              <a:t>of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C</a:t>
            </a:r>
            <a:r>
              <a:rPr sz="3000" b="1" spc="-200" dirty="0">
                <a:latin typeface="Tahoma"/>
                <a:cs typeface="Tahoma"/>
              </a:rPr>
              <a:t>h</a:t>
            </a:r>
            <a:r>
              <a:rPr sz="3000" b="1" spc="-135" dirty="0">
                <a:latin typeface="Tahoma"/>
                <a:cs typeface="Tahoma"/>
              </a:rPr>
              <a:t>ina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733786"/>
            <a:ext cx="18288000" cy="553720"/>
          </a:xfrm>
          <a:custGeom>
            <a:avLst/>
            <a:gdLst/>
            <a:ahLst/>
            <a:cxnLst/>
            <a:rect l="l" t="t" r="r" b="b"/>
            <a:pathLst>
              <a:path w="18288000" h="553720">
                <a:moveTo>
                  <a:pt x="18287999" y="0"/>
                </a:moveTo>
                <a:lnTo>
                  <a:pt x="0" y="0"/>
                </a:lnTo>
                <a:lnTo>
                  <a:pt x="0" y="553210"/>
                </a:lnTo>
                <a:lnTo>
                  <a:pt x="18287999" y="553210"/>
                </a:lnTo>
                <a:lnTo>
                  <a:pt x="18287999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8000" cy="469900"/>
          </a:xfrm>
          <a:custGeom>
            <a:avLst/>
            <a:gdLst/>
            <a:ahLst/>
            <a:cxnLst/>
            <a:rect l="l" t="t" r="r" b="b"/>
            <a:pathLst>
              <a:path w="18288000" h="469900">
                <a:moveTo>
                  <a:pt x="18287999" y="0"/>
                </a:moveTo>
                <a:lnTo>
                  <a:pt x="18287999" y="469392"/>
                </a:lnTo>
                <a:lnTo>
                  <a:pt x="0" y="469392"/>
                </a:lnTo>
                <a:lnTo>
                  <a:pt x="0" y="0"/>
                </a:lnTo>
                <a:lnTo>
                  <a:pt x="18287999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28700" y="1028700"/>
            <a:ext cx="9078595" cy="887094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88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85"/>
              </a:spcBef>
            </a:pPr>
            <a:r>
              <a:rPr sz="4800" b="0" spc="420" dirty="0">
                <a:latin typeface="Cambria"/>
                <a:cs typeface="Cambria"/>
              </a:rPr>
              <a:t>Impact</a:t>
            </a:r>
            <a:r>
              <a:rPr sz="4800" b="0" spc="70" dirty="0">
                <a:latin typeface="Cambria"/>
                <a:cs typeface="Cambria"/>
              </a:rPr>
              <a:t> </a:t>
            </a:r>
            <a:r>
              <a:rPr sz="4800" b="0" spc="415" dirty="0">
                <a:latin typeface="Cambria"/>
                <a:cs typeface="Cambria"/>
              </a:rPr>
              <a:t>of</a:t>
            </a:r>
            <a:r>
              <a:rPr sz="4800" b="0" spc="70" dirty="0">
                <a:latin typeface="Cambria"/>
                <a:cs typeface="Cambria"/>
              </a:rPr>
              <a:t> </a:t>
            </a:r>
            <a:r>
              <a:rPr sz="4800" b="0" spc="380" dirty="0">
                <a:latin typeface="Cambria"/>
                <a:cs typeface="Cambria"/>
              </a:rPr>
              <a:t>Covid-19</a:t>
            </a:r>
            <a:r>
              <a:rPr sz="4800" b="0" spc="70" dirty="0">
                <a:latin typeface="Cambria"/>
                <a:cs typeface="Cambria"/>
              </a:rPr>
              <a:t> </a:t>
            </a:r>
            <a:r>
              <a:rPr sz="4800" b="0" spc="400" dirty="0">
                <a:latin typeface="Cambria"/>
                <a:cs typeface="Cambria"/>
              </a:rPr>
              <a:t>Pandemic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78280" y="2964179"/>
            <a:ext cx="7733030" cy="2668905"/>
          </a:xfrm>
          <a:custGeom>
            <a:avLst/>
            <a:gdLst/>
            <a:ahLst/>
            <a:cxnLst/>
            <a:rect l="l" t="t" r="r" b="b"/>
            <a:pathLst>
              <a:path w="7733030" h="2668904">
                <a:moveTo>
                  <a:pt x="6398514" y="0"/>
                </a:moveTo>
                <a:lnTo>
                  <a:pt x="0" y="0"/>
                </a:lnTo>
                <a:lnTo>
                  <a:pt x="0" y="2668524"/>
                </a:lnTo>
                <a:lnTo>
                  <a:pt x="6398514" y="2668524"/>
                </a:lnTo>
                <a:lnTo>
                  <a:pt x="7732776" y="1334262"/>
                </a:lnTo>
                <a:lnTo>
                  <a:pt x="6398514" y="0"/>
                </a:lnTo>
                <a:close/>
              </a:path>
            </a:pathLst>
          </a:custGeom>
          <a:solidFill>
            <a:srgbClr val="FFD5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49095" y="3577844"/>
            <a:ext cx="67011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spc="-220" dirty="0">
                <a:latin typeface="Tahoma"/>
                <a:cs typeface="Tahoma"/>
              </a:rPr>
              <a:t>With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90" dirty="0">
                <a:latin typeface="Tahoma"/>
                <a:cs typeface="Tahoma"/>
              </a:rPr>
              <a:t>t</a:t>
            </a:r>
            <a:r>
              <a:rPr sz="3000" b="1" spc="-130" dirty="0">
                <a:latin typeface="Tahoma"/>
                <a:cs typeface="Tahoma"/>
              </a:rPr>
              <a:t>h</a:t>
            </a:r>
            <a:r>
              <a:rPr sz="3000" b="1" spc="-204" dirty="0">
                <a:latin typeface="Tahoma"/>
                <a:cs typeface="Tahoma"/>
              </a:rPr>
              <a:t>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60" dirty="0">
                <a:latin typeface="Tahoma"/>
                <a:cs typeface="Tahoma"/>
              </a:rPr>
              <a:t>onset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20" dirty="0">
                <a:latin typeface="Tahoma"/>
                <a:cs typeface="Tahoma"/>
              </a:rPr>
              <a:t>of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40" dirty="0">
                <a:latin typeface="Tahoma"/>
                <a:cs typeface="Tahoma"/>
              </a:rPr>
              <a:t>Covi</a:t>
            </a:r>
            <a:r>
              <a:rPr sz="3000" b="1" spc="-150" dirty="0">
                <a:latin typeface="Tahoma"/>
                <a:cs typeface="Tahoma"/>
              </a:rPr>
              <a:t>d</a:t>
            </a:r>
            <a:r>
              <a:rPr sz="3000" b="1" spc="-275" dirty="0">
                <a:latin typeface="Tahoma"/>
                <a:cs typeface="Tahoma"/>
              </a:rPr>
              <a:t>-</a:t>
            </a:r>
            <a:r>
              <a:rPr sz="3000" b="1" spc="-295" dirty="0">
                <a:latin typeface="Tahoma"/>
                <a:cs typeface="Tahoma"/>
              </a:rPr>
              <a:t>19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pand</a:t>
            </a:r>
            <a:r>
              <a:rPr sz="3000" b="1" spc="-165" dirty="0">
                <a:latin typeface="Tahoma"/>
                <a:cs typeface="Tahoma"/>
              </a:rPr>
              <a:t>e</a:t>
            </a:r>
            <a:r>
              <a:rPr sz="3000" b="1" spc="-155" dirty="0">
                <a:latin typeface="Tahoma"/>
                <a:cs typeface="Tahoma"/>
              </a:rPr>
              <a:t>mic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90" dirty="0">
                <a:latin typeface="Tahoma"/>
                <a:cs typeface="Tahoma"/>
              </a:rPr>
              <a:t>in  </a:t>
            </a:r>
            <a:r>
              <a:rPr sz="3000" b="1" spc="-165" dirty="0">
                <a:latin typeface="Tahoma"/>
                <a:cs typeface="Tahoma"/>
              </a:rPr>
              <a:t>ea</a:t>
            </a:r>
            <a:r>
              <a:rPr sz="3000" b="1" spc="-114" dirty="0">
                <a:latin typeface="Tahoma"/>
                <a:cs typeface="Tahoma"/>
              </a:rPr>
              <a:t>r</a:t>
            </a:r>
            <a:r>
              <a:rPr sz="3000" b="1" spc="-60" dirty="0">
                <a:latin typeface="Tahoma"/>
                <a:cs typeface="Tahoma"/>
              </a:rPr>
              <a:t>ly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2020,</a:t>
            </a:r>
            <a:r>
              <a:rPr sz="3000" b="1" spc="-260" dirty="0">
                <a:latin typeface="Tahoma"/>
                <a:cs typeface="Tahoma"/>
              </a:rPr>
              <a:t> </a:t>
            </a:r>
            <a:r>
              <a:rPr sz="3000" b="1" spc="-145" dirty="0">
                <a:latin typeface="Tahoma"/>
                <a:cs typeface="Tahoma"/>
              </a:rPr>
              <a:t>the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e</a:t>
            </a:r>
            <a:r>
              <a:rPr sz="3000" b="1" spc="-195" dirty="0">
                <a:latin typeface="Tahoma"/>
                <a:cs typeface="Tahoma"/>
              </a:rPr>
              <a:t>n</a:t>
            </a:r>
            <a:r>
              <a:rPr sz="3000" b="1" spc="-85" dirty="0">
                <a:latin typeface="Tahoma"/>
                <a:cs typeface="Tahoma"/>
              </a:rPr>
              <a:t>tire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320" dirty="0">
                <a:latin typeface="Tahoma"/>
                <a:cs typeface="Tahoma"/>
              </a:rPr>
              <a:t>MICE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25" dirty="0">
                <a:latin typeface="Tahoma"/>
                <a:cs typeface="Tahoma"/>
              </a:rPr>
              <a:t>indust</a:t>
            </a:r>
            <a:r>
              <a:rPr sz="3000" b="1" spc="-100" dirty="0">
                <a:latin typeface="Tahoma"/>
                <a:cs typeface="Tahoma"/>
              </a:rPr>
              <a:t>r</a:t>
            </a:r>
            <a:r>
              <a:rPr sz="3000" b="1" spc="-105" dirty="0">
                <a:latin typeface="Tahoma"/>
                <a:cs typeface="Tahoma"/>
              </a:rPr>
              <a:t>y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90" dirty="0">
                <a:latin typeface="Tahoma"/>
                <a:cs typeface="Tahoma"/>
              </a:rPr>
              <a:t>in  </a:t>
            </a:r>
            <a:r>
              <a:rPr sz="3000" b="1" spc="-180" dirty="0">
                <a:latin typeface="Tahoma"/>
                <a:cs typeface="Tahoma"/>
              </a:rPr>
              <a:t>Asia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was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25" dirty="0">
                <a:latin typeface="Tahoma"/>
                <a:cs typeface="Tahoma"/>
              </a:rPr>
              <a:t>disrupt</a:t>
            </a:r>
            <a:r>
              <a:rPr sz="3000" b="1" spc="-140" dirty="0">
                <a:latin typeface="Tahoma"/>
                <a:cs typeface="Tahoma"/>
              </a:rPr>
              <a:t>e</a:t>
            </a:r>
            <a:r>
              <a:rPr sz="3000" b="1" spc="-150" dirty="0">
                <a:latin typeface="Tahoma"/>
                <a:cs typeface="Tahoma"/>
              </a:rPr>
              <a:t>d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1800" marR="5080" indent="-419100">
              <a:lnSpc>
                <a:spcPct val="114999"/>
              </a:lnSpc>
              <a:spcBef>
                <a:spcPts val="105"/>
              </a:spcBef>
              <a:buFont typeface="Arial MT"/>
              <a:buChar char="●"/>
              <a:tabLst>
                <a:tab pos="431165" algn="l"/>
                <a:tab pos="431800" algn="l"/>
              </a:tabLst>
            </a:pPr>
            <a:r>
              <a:rPr spc="-385" dirty="0"/>
              <a:t>M</a:t>
            </a:r>
            <a:r>
              <a:rPr spc="-275" dirty="0"/>
              <a:t>o</a:t>
            </a:r>
            <a:r>
              <a:rPr spc="-210" dirty="0"/>
              <a:t>st</a:t>
            </a:r>
            <a:r>
              <a:rPr spc="-275" dirty="0"/>
              <a:t> </a:t>
            </a:r>
            <a:r>
              <a:rPr spc="-225" dirty="0"/>
              <a:t>or</a:t>
            </a:r>
            <a:r>
              <a:rPr spc="-280" dirty="0"/>
              <a:t>g</a:t>
            </a:r>
            <a:r>
              <a:rPr spc="-225" dirty="0"/>
              <a:t>anisers</a:t>
            </a:r>
            <a:r>
              <a:rPr spc="-280" dirty="0"/>
              <a:t> </a:t>
            </a:r>
            <a:r>
              <a:rPr spc="-285" dirty="0"/>
              <a:t>were</a:t>
            </a:r>
            <a:r>
              <a:rPr spc="-254" dirty="0"/>
              <a:t> </a:t>
            </a:r>
            <a:r>
              <a:rPr spc="-204" dirty="0"/>
              <a:t>fo</a:t>
            </a:r>
            <a:r>
              <a:rPr spc="-195" dirty="0"/>
              <a:t>r</a:t>
            </a:r>
            <a:r>
              <a:rPr spc="-220" dirty="0"/>
              <a:t>ced</a:t>
            </a:r>
            <a:r>
              <a:rPr spc="-280" dirty="0"/>
              <a:t> </a:t>
            </a:r>
            <a:r>
              <a:rPr spc="-185" dirty="0"/>
              <a:t>to</a:t>
            </a:r>
            <a:r>
              <a:rPr spc="-280" dirty="0"/>
              <a:t> </a:t>
            </a:r>
            <a:r>
              <a:rPr spc="-190" dirty="0"/>
              <a:t>c</a:t>
            </a:r>
            <a:r>
              <a:rPr spc="-180" dirty="0"/>
              <a:t>ancel  </a:t>
            </a:r>
            <a:r>
              <a:rPr spc="-195" dirty="0"/>
              <a:t>or</a:t>
            </a:r>
            <a:r>
              <a:rPr spc="-280" dirty="0"/>
              <a:t> </a:t>
            </a:r>
            <a:r>
              <a:rPr spc="-215" dirty="0"/>
              <a:t>postpone</a:t>
            </a:r>
            <a:r>
              <a:rPr spc="-280" dirty="0"/>
              <a:t> </a:t>
            </a:r>
            <a:r>
              <a:rPr spc="-225" dirty="0"/>
              <a:t>the</a:t>
            </a:r>
            <a:r>
              <a:rPr spc="-114" dirty="0"/>
              <a:t>i</a:t>
            </a:r>
            <a:r>
              <a:rPr spc="-185" dirty="0"/>
              <a:t>r</a:t>
            </a:r>
            <a:r>
              <a:rPr spc="-280" dirty="0"/>
              <a:t> </a:t>
            </a:r>
            <a:r>
              <a:rPr spc="-260" dirty="0"/>
              <a:t>e</a:t>
            </a:r>
            <a:r>
              <a:rPr spc="-235" dirty="0"/>
              <a:t>vents</a:t>
            </a:r>
            <a:r>
              <a:rPr spc="-280" dirty="0"/>
              <a:t> </a:t>
            </a:r>
            <a:r>
              <a:rPr spc="-229" dirty="0"/>
              <a:t>and</a:t>
            </a:r>
            <a:r>
              <a:rPr spc="-280" dirty="0"/>
              <a:t> </a:t>
            </a:r>
            <a:r>
              <a:rPr spc="-215" dirty="0"/>
              <a:t>some  </a:t>
            </a:r>
            <a:r>
              <a:rPr spc="-235" dirty="0"/>
              <a:t>had</a:t>
            </a:r>
            <a:r>
              <a:rPr spc="-280" dirty="0"/>
              <a:t> </a:t>
            </a:r>
            <a:r>
              <a:rPr spc="-229" dirty="0"/>
              <a:t>shut</a:t>
            </a:r>
            <a:r>
              <a:rPr spc="-295" dirty="0"/>
              <a:t> </a:t>
            </a:r>
            <a:r>
              <a:rPr spc="-225" dirty="0"/>
              <a:t>the</a:t>
            </a:r>
            <a:r>
              <a:rPr spc="-120" dirty="0"/>
              <a:t>i</a:t>
            </a:r>
            <a:r>
              <a:rPr spc="-185" dirty="0"/>
              <a:t>r</a:t>
            </a:r>
            <a:r>
              <a:rPr spc="-280" dirty="0"/>
              <a:t> </a:t>
            </a:r>
            <a:r>
              <a:rPr spc="-260" dirty="0"/>
              <a:t>e</a:t>
            </a:r>
            <a:r>
              <a:rPr spc="-195" dirty="0"/>
              <a:t>ntire</a:t>
            </a:r>
            <a:r>
              <a:rPr spc="-270" dirty="0"/>
              <a:t> </a:t>
            </a:r>
            <a:r>
              <a:rPr spc="-200" dirty="0"/>
              <a:t>operations.</a:t>
            </a:r>
            <a:r>
              <a:rPr spc="-280" dirty="0"/>
              <a:t> </a:t>
            </a:r>
            <a:r>
              <a:rPr spc="-190" dirty="0"/>
              <a:t>Staff  </a:t>
            </a:r>
            <a:r>
              <a:rPr spc="-285" dirty="0"/>
              <a:t>were</a:t>
            </a:r>
            <a:r>
              <a:rPr spc="-270" dirty="0"/>
              <a:t> </a:t>
            </a:r>
            <a:r>
              <a:rPr spc="-185" dirty="0"/>
              <a:t>di</a:t>
            </a:r>
            <a:r>
              <a:rPr spc="-200" dirty="0"/>
              <a:t>s</a:t>
            </a:r>
            <a:r>
              <a:rPr spc="-195" dirty="0"/>
              <a:t>plac</a:t>
            </a:r>
            <a:r>
              <a:rPr spc="-220" dirty="0"/>
              <a:t>e</a:t>
            </a:r>
            <a:r>
              <a:rPr spc="-200" dirty="0"/>
              <a:t>d</a:t>
            </a:r>
          </a:p>
          <a:p>
            <a:pPr>
              <a:lnSpc>
                <a:spcPct val="100000"/>
              </a:lnSpc>
              <a:buFont typeface="Arial MT"/>
              <a:buChar char="●"/>
            </a:pPr>
            <a:endParaRPr sz="3700"/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●"/>
            </a:pPr>
            <a:endParaRPr sz="3100"/>
          </a:p>
          <a:p>
            <a:pPr marL="431800" marR="50165" indent="-419100">
              <a:lnSpc>
                <a:spcPct val="114999"/>
              </a:lnSpc>
              <a:buFont typeface="Arial MT"/>
              <a:buChar char="●"/>
              <a:tabLst>
                <a:tab pos="431165" algn="l"/>
                <a:tab pos="431800" algn="l"/>
              </a:tabLst>
            </a:pPr>
            <a:r>
              <a:rPr spc="-270" dirty="0"/>
              <a:t>Some</a:t>
            </a:r>
            <a:r>
              <a:rPr spc="-280" dirty="0"/>
              <a:t> </a:t>
            </a:r>
            <a:r>
              <a:rPr spc="-204" dirty="0"/>
              <a:t>of</a:t>
            </a:r>
            <a:r>
              <a:rPr spc="-280" dirty="0"/>
              <a:t> </a:t>
            </a:r>
            <a:r>
              <a:rPr spc="-225" dirty="0"/>
              <a:t>the</a:t>
            </a:r>
            <a:r>
              <a:rPr spc="-265" dirty="0"/>
              <a:t> </a:t>
            </a:r>
            <a:r>
              <a:rPr spc="-210" dirty="0"/>
              <a:t>senior</a:t>
            </a:r>
            <a:r>
              <a:rPr spc="-280" dirty="0"/>
              <a:t> </a:t>
            </a:r>
            <a:r>
              <a:rPr spc="-270" dirty="0"/>
              <a:t>management</a:t>
            </a:r>
            <a:r>
              <a:rPr spc="-280" dirty="0"/>
              <a:t> </a:t>
            </a:r>
            <a:r>
              <a:rPr spc="-215" dirty="0"/>
              <a:t>staff </a:t>
            </a:r>
            <a:r>
              <a:rPr spc="-865" dirty="0"/>
              <a:t> </a:t>
            </a:r>
            <a:r>
              <a:rPr spc="-285" dirty="0"/>
              <a:t>were</a:t>
            </a:r>
            <a:r>
              <a:rPr spc="-270" dirty="0"/>
              <a:t> </a:t>
            </a:r>
            <a:r>
              <a:rPr spc="-204" dirty="0"/>
              <a:t>relocated</a:t>
            </a:r>
            <a:r>
              <a:rPr spc="-254" dirty="0"/>
              <a:t> </a:t>
            </a:r>
            <a:r>
              <a:rPr spc="-185" dirty="0"/>
              <a:t>to</a:t>
            </a:r>
            <a:r>
              <a:rPr spc="-280" dirty="0"/>
              <a:t> </a:t>
            </a:r>
            <a:r>
              <a:rPr spc="-229" dirty="0"/>
              <a:t>Southeast</a:t>
            </a:r>
            <a:r>
              <a:rPr spc="-265" dirty="0"/>
              <a:t> </a:t>
            </a:r>
            <a:r>
              <a:rPr spc="-360" dirty="0"/>
              <a:t>A</a:t>
            </a:r>
            <a:r>
              <a:rPr spc="-270" dirty="0"/>
              <a:t>s</a:t>
            </a:r>
            <a:r>
              <a:rPr spc="-170" dirty="0"/>
              <a:t>ian  </a:t>
            </a:r>
            <a:r>
              <a:rPr spc="-215" dirty="0"/>
              <a:t>count</a:t>
            </a:r>
            <a:r>
              <a:rPr spc="-175" dirty="0"/>
              <a:t>r</a:t>
            </a:r>
            <a:r>
              <a:rPr spc="-210" dirty="0"/>
              <a:t>ies</a:t>
            </a:r>
            <a:r>
              <a:rPr spc="-275" dirty="0"/>
              <a:t> </a:t>
            </a:r>
            <a:r>
              <a:rPr spc="-254" dirty="0"/>
              <a:t>whi</a:t>
            </a:r>
            <a:r>
              <a:rPr spc="-215" dirty="0"/>
              <a:t>c</a:t>
            </a:r>
            <a:r>
              <a:rPr spc="-250" dirty="0"/>
              <a:t>h</a:t>
            </a:r>
            <a:r>
              <a:rPr spc="-280" dirty="0"/>
              <a:t> </a:t>
            </a:r>
            <a:r>
              <a:rPr spc="-210" dirty="0"/>
              <a:t>b</a:t>
            </a:r>
            <a:r>
              <a:rPr spc="-215" dirty="0"/>
              <a:t>o</a:t>
            </a:r>
            <a:r>
              <a:rPr spc="-220" dirty="0"/>
              <a:t>ast</a:t>
            </a:r>
            <a:r>
              <a:rPr spc="-280" dirty="0"/>
              <a:t> </a:t>
            </a:r>
            <a:r>
              <a:rPr spc="-200" dirty="0"/>
              <a:t>of</a:t>
            </a:r>
            <a:r>
              <a:rPr spc="-295" dirty="0"/>
              <a:t> </a:t>
            </a:r>
            <a:r>
              <a:rPr spc="-250" dirty="0"/>
              <a:t>a</a:t>
            </a:r>
            <a:r>
              <a:rPr spc="-275" dirty="0"/>
              <a:t> </a:t>
            </a:r>
            <a:r>
              <a:rPr spc="-210" dirty="0"/>
              <a:t>market  </a:t>
            </a:r>
            <a:r>
              <a:rPr spc="-235" dirty="0"/>
              <a:t>s</a:t>
            </a:r>
            <a:r>
              <a:rPr spc="-135" dirty="0"/>
              <a:t>i</a:t>
            </a:r>
            <a:r>
              <a:rPr spc="-254" dirty="0"/>
              <a:t>ze</a:t>
            </a:r>
            <a:r>
              <a:rPr spc="-300" dirty="0"/>
              <a:t> </a:t>
            </a:r>
            <a:r>
              <a:rPr spc="-204" dirty="0"/>
              <a:t>of</a:t>
            </a:r>
            <a:r>
              <a:rPr spc="-280" dirty="0"/>
              <a:t> </a:t>
            </a:r>
            <a:r>
              <a:rPr spc="-245" dirty="0"/>
              <a:t>more</a:t>
            </a:r>
            <a:r>
              <a:rPr spc="-265" dirty="0"/>
              <a:t> </a:t>
            </a:r>
            <a:r>
              <a:rPr spc="-225" dirty="0"/>
              <a:t>than</a:t>
            </a:r>
            <a:r>
              <a:rPr spc="-280" dirty="0"/>
              <a:t> </a:t>
            </a:r>
            <a:r>
              <a:rPr spc="-375" dirty="0"/>
              <a:t>684</a:t>
            </a:r>
            <a:r>
              <a:rPr spc="-280" dirty="0"/>
              <a:t> </a:t>
            </a:r>
            <a:r>
              <a:rPr spc="-180" dirty="0"/>
              <a:t>mil</a:t>
            </a:r>
            <a:r>
              <a:rPr spc="-100" dirty="0"/>
              <a:t>l</a:t>
            </a:r>
            <a:r>
              <a:rPr spc="-190" dirty="0"/>
              <a:t>ion</a:t>
            </a:r>
            <a:r>
              <a:rPr spc="-300" dirty="0"/>
              <a:t> </a:t>
            </a:r>
            <a:r>
              <a:rPr spc="-204" dirty="0"/>
              <a:t>people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0703" y="6184391"/>
            <a:ext cx="8182609" cy="2668905"/>
          </a:xfrm>
          <a:custGeom>
            <a:avLst/>
            <a:gdLst/>
            <a:ahLst/>
            <a:cxnLst/>
            <a:rect l="l" t="t" r="r" b="b"/>
            <a:pathLst>
              <a:path w="8182609" h="2668904">
                <a:moveTo>
                  <a:pt x="6848094" y="0"/>
                </a:moveTo>
                <a:lnTo>
                  <a:pt x="0" y="0"/>
                </a:lnTo>
                <a:lnTo>
                  <a:pt x="0" y="2668524"/>
                </a:lnTo>
                <a:lnTo>
                  <a:pt x="6848094" y="2668524"/>
                </a:lnTo>
                <a:lnTo>
                  <a:pt x="8182356" y="1334262"/>
                </a:lnTo>
                <a:lnTo>
                  <a:pt x="6848094" y="0"/>
                </a:lnTo>
                <a:close/>
              </a:path>
            </a:pathLst>
          </a:custGeom>
          <a:solidFill>
            <a:srgbClr val="FF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733786"/>
            <a:ext cx="18288000" cy="553720"/>
          </a:xfrm>
          <a:custGeom>
            <a:avLst/>
            <a:gdLst/>
            <a:ahLst/>
            <a:cxnLst/>
            <a:rect l="l" t="t" r="r" b="b"/>
            <a:pathLst>
              <a:path w="18288000" h="553720">
                <a:moveTo>
                  <a:pt x="18287999" y="0"/>
                </a:moveTo>
                <a:lnTo>
                  <a:pt x="0" y="0"/>
                </a:lnTo>
                <a:lnTo>
                  <a:pt x="0" y="553210"/>
                </a:lnTo>
                <a:lnTo>
                  <a:pt x="18287999" y="553210"/>
                </a:lnTo>
                <a:lnTo>
                  <a:pt x="18287999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8000" cy="469900"/>
          </a:xfrm>
          <a:custGeom>
            <a:avLst/>
            <a:gdLst/>
            <a:ahLst/>
            <a:cxnLst/>
            <a:rect l="l" t="t" r="r" b="b"/>
            <a:pathLst>
              <a:path w="18288000" h="469900">
                <a:moveTo>
                  <a:pt x="18287999" y="0"/>
                </a:moveTo>
                <a:lnTo>
                  <a:pt x="18287999" y="469392"/>
                </a:lnTo>
                <a:lnTo>
                  <a:pt x="0" y="469392"/>
                </a:lnTo>
                <a:lnTo>
                  <a:pt x="0" y="0"/>
                </a:lnTo>
                <a:lnTo>
                  <a:pt x="18287999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28700" y="1028700"/>
            <a:ext cx="7444740" cy="887094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88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85"/>
              </a:spcBef>
            </a:pPr>
            <a:r>
              <a:rPr sz="4800" b="0" spc="360" dirty="0">
                <a:latin typeface="Cambria"/>
                <a:cs typeface="Cambria"/>
              </a:rPr>
              <a:t>Post</a:t>
            </a:r>
            <a:r>
              <a:rPr sz="4800" b="0" spc="50" dirty="0">
                <a:latin typeface="Cambria"/>
                <a:cs typeface="Cambria"/>
              </a:rPr>
              <a:t> </a:t>
            </a:r>
            <a:r>
              <a:rPr sz="4800" b="0" spc="380" dirty="0">
                <a:latin typeface="Cambria"/>
                <a:cs typeface="Cambria"/>
              </a:rPr>
              <a:t>Covid-19</a:t>
            </a:r>
            <a:r>
              <a:rPr sz="4800" b="0" spc="65" dirty="0">
                <a:latin typeface="Cambria"/>
                <a:cs typeface="Cambria"/>
              </a:rPr>
              <a:t> </a:t>
            </a:r>
            <a:r>
              <a:rPr sz="4800" b="0" spc="400" dirty="0">
                <a:latin typeface="Cambria"/>
                <a:cs typeface="Cambria"/>
              </a:rPr>
              <a:t>Pandemic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28700" y="2964179"/>
            <a:ext cx="8182609" cy="2668905"/>
          </a:xfrm>
          <a:custGeom>
            <a:avLst/>
            <a:gdLst/>
            <a:ahLst/>
            <a:cxnLst/>
            <a:rect l="l" t="t" r="r" b="b"/>
            <a:pathLst>
              <a:path w="8182609" h="2668904">
                <a:moveTo>
                  <a:pt x="6848094" y="0"/>
                </a:moveTo>
                <a:lnTo>
                  <a:pt x="0" y="0"/>
                </a:lnTo>
                <a:lnTo>
                  <a:pt x="0" y="2668524"/>
                </a:lnTo>
                <a:lnTo>
                  <a:pt x="6848094" y="2668524"/>
                </a:lnTo>
                <a:lnTo>
                  <a:pt x="8182356" y="1334262"/>
                </a:lnTo>
                <a:lnTo>
                  <a:pt x="6848094" y="0"/>
                </a:lnTo>
                <a:close/>
              </a:path>
            </a:pathLst>
          </a:custGeom>
          <a:solidFill>
            <a:srgbClr val="FFD5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42974" y="6548373"/>
            <a:ext cx="596900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spc="-160" dirty="0">
                <a:latin typeface="Tahoma"/>
                <a:cs typeface="Tahoma"/>
              </a:rPr>
              <a:t>Another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major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140" dirty="0">
                <a:latin typeface="Tahoma"/>
                <a:cs typeface="Tahoma"/>
              </a:rPr>
              <a:t>consideration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114" dirty="0">
                <a:latin typeface="Tahoma"/>
                <a:cs typeface="Tahoma"/>
              </a:rPr>
              <a:t>is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45" dirty="0">
                <a:latin typeface="Tahoma"/>
                <a:cs typeface="Tahoma"/>
              </a:rPr>
              <a:t>the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-150" dirty="0">
                <a:latin typeface="Tahoma"/>
                <a:cs typeface="Tahoma"/>
              </a:rPr>
              <a:t>cu</a:t>
            </a:r>
            <a:r>
              <a:rPr sz="3000" b="1" spc="-105" dirty="0">
                <a:latin typeface="Tahoma"/>
                <a:cs typeface="Tahoma"/>
              </a:rPr>
              <a:t>r</a:t>
            </a:r>
            <a:r>
              <a:rPr sz="3000" b="1" spc="-110" dirty="0">
                <a:latin typeface="Tahoma"/>
                <a:cs typeface="Tahoma"/>
              </a:rPr>
              <a:t>r</a:t>
            </a:r>
            <a:r>
              <a:rPr sz="3000" b="1" spc="-140" dirty="0">
                <a:latin typeface="Tahoma"/>
                <a:cs typeface="Tahoma"/>
              </a:rPr>
              <a:t>e</a:t>
            </a:r>
            <a:r>
              <a:rPr sz="3000" b="1" spc="-114" dirty="0">
                <a:latin typeface="Tahoma"/>
                <a:cs typeface="Tahoma"/>
              </a:rPr>
              <a:t>nt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g</a:t>
            </a:r>
            <a:r>
              <a:rPr sz="3000" b="1" spc="-220" dirty="0">
                <a:latin typeface="Tahoma"/>
                <a:cs typeface="Tahoma"/>
              </a:rPr>
              <a:t>e</a:t>
            </a:r>
            <a:r>
              <a:rPr sz="3000" b="1" spc="-100" dirty="0">
                <a:latin typeface="Tahoma"/>
                <a:cs typeface="Tahoma"/>
              </a:rPr>
              <a:t>opolitical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130" dirty="0">
                <a:latin typeface="Tahoma"/>
                <a:cs typeface="Tahoma"/>
              </a:rPr>
              <a:t>te</a:t>
            </a:r>
            <a:r>
              <a:rPr sz="3000" b="1" spc="-160" dirty="0">
                <a:latin typeface="Tahoma"/>
                <a:cs typeface="Tahoma"/>
              </a:rPr>
              <a:t>n</a:t>
            </a:r>
            <a:r>
              <a:rPr sz="3000" b="1" spc="-135" dirty="0">
                <a:latin typeface="Tahoma"/>
                <a:cs typeface="Tahoma"/>
              </a:rPr>
              <a:t>sions  </a:t>
            </a:r>
            <a:r>
              <a:rPr sz="3000" b="1" spc="-150" dirty="0">
                <a:latin typeface="Tahoma"/>
                <a:cs typeface="Tahoma"/>
              </a:rPr>
              <a:t>bet</a:t>
            </a:r>
            <a:r>
              <a:rPr sz="3000" b="1" spc="-235" dirty="0">
                <a:latin typeface="Tahoma"/>
                <a:cs typeface="Tahoma"/>
              </a:rPr>
              <a:t>w</a:t>
            </a:r>
            <a:r>
              <a:rPr sz="3000" b="1" spc="-204" dirty="0">
                <a:latin typeface="Tahoma"/>
                <a:cs typeface="Tahoma"/>
              </a:rPr>
              <a:t>e</a:t>
            </a:r>
            <a:r>
              <a:rPr sz="3000" b="1" spc="-200" dirty="0">
                <a:latin typeface="Tahoma"/>
                <a:cs typeface="Tahoma"/>
              </a:rPr>
              <a:t>e</a:t>
            </a:r>
            <a:r>
              <a:rPr sz="3000" b="1" spc="-175" dirty="0">
                <a:latin typeface="Tahoma"/>
                <a:cs typeface="Tahoma"/>
              </a:rPr>
              <a:t>n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C</a:t>
            </a:r>
            <a:r>
              <a:rPr sz="3000" b="1" spc="-200" dirty="0">
                <a:latin typeface="Tahoma"/>
                <a:cs typeface="Tahoma"/>
              </a:rPr>
              <a:t>h</a:t>
            </a:r>
            <a:r>
              <a:rPr sz="3000" b="1" spc="-135" dirty="0">
                <a:latin typeface="Tahoma"/>
                <a:cs typeface="Tahoma"/>
              </a:rPr>
              <a:t>ina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a</a:t>
            </a:r>
            <a:r>
              <a:rPr sz="3000" b="1" spc="-185" dirty="0">
                <a:latin typeface="Tahoma"/>
                <a:cs typeface="Tahoma"/>
              </a:rPr>
              <a:t>n</a:t>
            </a:r>
            <a:r>
              <a:rPr sz="3000" b="1" spc="-150" dirty="0">
                <a:latin typeface="Tahoma"/>
                <a:cs typeface="Tahoma"/>
              </a:rPr>
              <a:t>d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45" dirty="0">
                <a:latin typeface="Tahoma"/>
                <a:cs typeface="Tahoma"/>
              </a:rPr>
              <a:t>the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US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and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85" dirty="0">
                <a:latin typeface="Tahoma"/>
                <a:cs typeface="Tahoma"/>
              </a:rPr>
              <a:t>its  </a:t>
            </a:r>
            <a:r>
              <a:rPr sz="3000" b="1" spc="-155" dirty="0">
                <a:latin typeface="Tahoma"/>
                <a:cs typeface="Tahoma"/>
              </a:rPr>
              <a:t>Eu</a:t>
            </a:r>
            <a:r>
              <a:rPr sz="3000" b="1" spc="-105" dirty="0">
                <a:latin typeface="Tahoma"/>
                <a:cs typeface="Tahoma"/>
              </a:rPr>
              <a:t>r</a:t>
            </a:r>
            <a:r>
              <a:rPr sz="3000" b="1" spc="-180" dirty="0">
                <a:latin typeface="Tahoma"/>
                <a:cs typeface="Tahoma"/>
              </a:rPr>
              <a:t>opean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80" dirty="0">
                <a:latin typeface="Tahoma"/>
                <a:cs typeface="Tahoma"/>
              </a:rPr>
              <a:t>al</a:t>
            </a:r>
            <a:r>
              <a:rPr sz="3000" b="1" spc="-50" dirty="0">
                <a:latin typeface="Tahoma"/>
                <a:cs typeface="Tahoma"/>
              </a:rPr>
              <a:t>l</a:t>
            </a:r>
            <a:r>
              <a:rPr sz="3000" b="1" spc="-145" dirty="0">
                <a:latin typeface="Tahoma"/>
                <a:cs typeface="Tahoma"/>
              </a:rPr>
              <a:t>ies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72015" y="6592189"/>
            <a:ext cx="7049134" cy="212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marR="5080" indent="-419100">
              <a:lnSpc>
                <a:spcPct val="114999"/>
              </a:lnSpc>
              <a:spcBef>
                <a:spcPts val="100"/>
              </a:spcBef>
              <a:buFont typeface="Arial MT"/>
              <a:buChar char="●"/>
              <a:tabLst>
                <a:tab pos="431165" algn="l"/>
                <a:tab pos="431800" algn="l"/>
              </a:tabLst>
            </a:pPr>
            <a:r>
              <a:rPr sz="3000" b="1" spc="-295" dirty="0">
                <a:latin typeface="Tahoma"/>
                <a:cs typeface="Tahoma"/>
              </a:rPr>
              <a:t>Many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65" dirty="0">
                <a:latin typeface="Tahoma"/>
                <a:cs typeface="Tahoma"/>
              </a:rPr>
              <a:t>t</a:t>
            </a:r>
            <a:r>
              <a:rPr sz="3000" b="1" spc="-245" dirty="0">
                <a:latin typeface="Tahoma"/>
                <a:cs typeface="Tahoma"/>
              </a:rPr>
              <a:t>h</a:t>
            </a:r>
            <a:r>
              <a:rPr sz="3000" b="1" spc="-265" dirty="0">
                <a:latin typeface="Tahoma"/>
                <a:cs typeface="Tahoma"/>
              </a:rPr>
              <a:t>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European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0" dirty="0">
                <a:latin typeface="Tahoma"/>
                <a:cs typeface="Tahoma"/>
              </a:rPr>
              <a:t>US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o</a:t>
            </a:r>
            <a:r>
              <a:rPr sz="3000" b="1" spc="-175" dirty="0">
                <a:latin typeface="Tahoma"/>
                <a:cs typeface="Tahoma"/>
              </a:rPr>
              <a:t>r</a:t>
            </a:r>
            <a:r>
              <a:rPr sz="3000" b="1" spc="-240" dirty="0">
                <a:latin typeface="Tahoma"/>
                <a:cs typeface="Tahoma"/>
              </a:rPr>
              <a:t>ganis</a:t>
            </a:r>
            <a:r>
              <a:rPr sz="3000" b="1" spc="-260" dirty="0">
                <a:latin typeface="Tahoma"/>
                <a:cs typeface="Tahoma"/>
              </a:rPr>
              <a:t>e</a:t>
            </a:r>
            <a:r>
              <a:rPr sz="3000" b="1" spc="-175" dirty="0">
                <a:latin typeface="Tahoma"/>
                <a:cs typeface="Tahoma"/>
              </a:rPr>
              <a:t>rs  </a:t>
            </a:r>
            <a:r>
              <a:rPr sz="3000" b="1" spc="-229" dirty="0">
                <a:latin typeface="Tahoma"/>
                <a:cs typeface="Tahoma"/>
              </a:rPr>
              <a:t>are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90" dirty="0">
                <a:latin typeface="Tahoma"/>
                <a:cs typeface="Tahoma"/>
              </a:rPr>
              <a:t>now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at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a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crossroad,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to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s</a:t>
            </a:r>
            <a:r>
              <a:rPr sz="3000" b="1" spc="-220" dirty="0">
                <a:latin typeface="Tahoma"/>
                <a:cs typeface="Tahoma"/>
              </a:rPr>
              <a:t>tay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put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50" dirty="0">
                <a:latin typeface="Tahoma"/>
                <a:cs typeface="Tahoma"/>
              </a:rPr>
              <a:t>in  </a:t>
            </a:r>
            <a:r>
              <a:rPr sz="3000" b="1" spc="-295" dirty="0">
                <a:latin typeface="Tahoma"/>
                <a:cs typeface="Tahoma"/>
              </a:rPr>
              <a:t>ma</a:t>
            </a:r>
            <a:r>
              <a:rPr sz="3000" b="1" spc="-110" dirty="0">
                <a:latin typeface="Tahoma"/>
                <a:cs typeface="Tahoma"/>
              </a:rPr>
              <a:t>i</a:t>
            </a:r>
            <a:r>
              <a:rPr sz="3000" b="1" spc="-204" dirty="0">
                <a:latin typeface="Tahoma"/>
                <a:cs typeface="Tahoma"/>
              </a:rPr>
              <a:t>nland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60" dirty="0">
                <a:latin typeface="Tahoma"/>
                <a:cs typeface="Tahoma"/>
              </a:rPr>
              <a:t>Ch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45" dirty="0">
                <a:latin typeface="Tahoma"/>
                <a:cs typeface="Tahoma"/>
              </a:rPr>
              <a:t>na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or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to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move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to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the  </a:t>
            </a:r>
            <a:r>
              <a:rPr sz="3000" b="1" spc="-245" dirty="0">
                <a:latin typeface="Tahoma"/>
                <a:cs typeface="Tahoma"/>
              </a:rPr>
              <a:t>Sou</a:t>
            </a:r>
            <a:r>
              <a:rPr sz="3000" b="1" spc="-170" dirty="0">
                <a:latin typeface="Tahoma"/>
                <a:cs typeface="Tahoma"/>
              </a:rPr>
              <a:t>t</a:t>
            </a:r>
            <a:r>
              <a:rPr sz="3000" b="1" spc="-265" dirty="0">
                <a:latin typeface="Tahoma"/>
                <a:cs typeface="Tahoma"/>
              </a:rPr>
              <a:t>h</a:t>
            </a:r>
            <a:r>
              <a:rPr sz="3000" b="1" spc="-240" dirty="0">
                <a:latin typeface="Tahoma"/>
                <a:cs typeface="Tahoma"/>
              </a:rPr>
              <a:t>e</a:t>
            </a:r>
            <a:r>
              <a:rPr sz="3000" b="1" spc="-225" dirty="0">
                <a:latin typeface="Tahoma"/>
                <a:cs typeface="Tahoma"/>
              </a:rPr>
              <a:t>ast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360" dirty="0">
                <a:latin typeface="Tahoma"/>
                <a:cs typeface="Tahoma"/>
              </a:rPr>
              <a:t>A</a:t>
            </a:r>
            <a:r>
              <a:rPr sz="3000" b="1" spc="-270" dirty="0">
                <a:latin typeface="Tahoma"/>
                <a:cs typeface="Tahoma"/>
              </a:rPr>
              <a:t>s</a:t>
            </a:r>
            <a:r>
              <a:rPr sz="3000" b="1" spc="-185" dirty="0">
                <a:latin typeface="Tahoma"/>
                <a:cs typeface="Tahoma"/>
              </a:rPr>
              <a:t>ia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countries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10953" y="3202514"/>
            <a:ext cx="6958965" cy="2129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1800" marR="5080" indent="-419100">
              <a:lnSpc>
                <a:spcPct val="114999"/>
              </a:lnSpc>
              <a:spcBef>
                <a:spcPts val="105"/>
              </a:spcBef>
              <a:buFont typeface="Arial MT"/>
              <a:buChar char="●"/>
              <a:tabLst>
                <a:tab pos="431165" algn="l"/>
                <a:tab pos="431800" algn="l"/>
              </a:tabLst>
            </a:pPr>
            <a:r>
              <a:rPr sz="3000" b="1" spc="-385" dirty="0">
                <a:latin typeface="Tahoma"/>
                <a:cs typeface="Tahoma"/>
              </a:rPr>
              <a:t>M</a:t>
            </a:r>
            <a:r>
              <a:rPr sz="3000" b="1" spc="-275" dirty="0">
                <a:latin typeface="Tahoma"/>
                <a:cs typeface="Tahoma"/>
              </a:rPr>
              <a:t>o</a:t>
            </a:r>
            <a:r>
              <a:rPr sz="3000" b="1" spc="-210" dirty="0">
                <a:latin typeface="Tahoma"/>
                <a:cs typeface="Tahoma"/>
              </a:rPr>
              <a:t>st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of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them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had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incurred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heavy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90" dirty="0">
                <a:latin typeface="Tahoma"/>
                <a:cs typeface="Tahoma"/>
              </a:rPr>
              <a:t>l</a:t>
            </a:r>
            <a:r>
              <a:rPr sz="3000" b="1" spc="-210" dirty="0">
                <a:latin typeface="Tahoma"/>
                <a:cs typeface="Tahoma"/>
              </a:rPr>
              <a:t>osses  </a:t>
            </a:r>
            <a:r>
              <a:rPr sz="3000" b="1" spc="-220" dirty="0">
                <a:latin typeface="Tahoma"/>
                <a:cs typeface="Tahoma"/>
              </a:rPr>
              <a:t>during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Covi</a:t>
            </a:r>
            <a:r>
              <a:rPr sz="3000" b="1" spc="-229" dirty="0">
                <a:latin typeface="Tahoma"/>
                <a:cs typeface="Tahoma"/>
              </a:rPr>
              <a:t>d</a:t>
            </a:r>
            <a:r>
              <a:rPr sz="3000" b="1" spc="-325" dirty="0">
                <a:latin typeface="Tahoma"/>
                <a:cs typeface="Tahoma"/>
              </a:rPr>
              <a:t>-</a:t>
            </a:r>
            <a:r>
              <a:rPr sz="3000" b="1" spc="-375" dirty="0">
                <a:latin typeface="Tahoma"/>
                <a:cs typeface="Tahoma"/>
              </a:rPr>
              <a:t>19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pandem</a:t>
            </a:r>
            <a:r>
              <a:rPr sz="3000" b="1" spc="-110" dirty="0">
                <a:latin typeface="Tahoma"/>
                <a:cs typeface="Tahoma"/>
              </a:rPr>
              <a:t>i</a:t>
            </a:r>
            <a:r>
              <a:rPr sz="3000" b="1" spc="-200" dirty="0">
                <a:latin typeface="Tahoma"/>
                <a:cs typeface="Tahoma"/>
              </a:rPr>
              <a:t>c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period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as  </a:t>
            </a:r>
            <a:r>
              <a:rPr sz="3000" b="1" spc="-270" dirty="0">
                <a:latin typeface="Tahoma"/>
                <a:cs typeface="Tahoma"/>
              </a:rPr>
              <a:t>many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60" dirty="0">
                <a:latin typeface="Tahoma"/>
                <a:cs typeface="Tahoma"/>
              </a:rPr>
              <a:t>citi</a:t>
            </a:r>
            <a:r>
              <a:rPr sz="3000" b="1" spc="-235" dirty="0">
                <a:latin typeface="Tahoma"/>
                <a:cs typeface="Tahoma"/>
              </a:rPr>
              <a:t>e</a:t>
            </a:r>
            <a:r>
              <a:rPr sz="3000" b="1" spc="-254" dirty="0">
                <a:latin typeface="Tahoma"/>
                <a:cs typeface="Tahoma"/>
              </a:rPr>
              <a:t>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f</a:t>
            </a:r>
            <a:r>
              <a:rPr sz="3000" b="1" spc="-240" dirty="0">
                <a:latin typeface="Tahoma"/>
                <a:cs typeface="Tahoma"/>
              </a:rPr>
              <a:t>rom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Be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29" dirty="0">
                <a:latin typeface="Tahoma"/>
                <a:cs typeface="Tahoma"/>
              </a:rPr>
              <a:t>j</a:t>
            </a:r>
            <a:r>
              <a:rPr sz="3000" b="1" spc="-190" dirty="0">
                <a:latin typeface="Tahoma"/>
                <a:cs typeface="Tahoma"/>
              </a:rPr>
              <a:t>i</a:t>
            </a:r>
            <a:r>
              <a:rPr sz="3000" b="1" spc="-285" dirty="0">
                <a:latin typeface="Tahoma"/>
                <a:cs typeface="Tahoma"/>
              </a:rPr>
              <a:t>ng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to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Shang</a:t>
            </a:r>
            <a:r>
              <a:rPr sz="3000" b="1" spc="-260" dirty="0">
                <a:latin typeface="Tahoma"/>
                <a:cs typeface="Tahoma"/>
              </a:rPr>
              <a:t>h</a:t>
            </a:r>
            <a:r>
              <a:rPr sz="3000" b="1" spc="-155" dirty="0">
                <a:latin typeface="Tahoma"/>
                <a:cs typeface="Tahoma"/>
              </a:rPr>
              <a:t>ai  </a:t>
            </a:r>
            <a:r>
              <a:rPr sz="3000" b="1" spc="-285" dirty="0">
                <a:latin typeface="Tahoma"/>
                <a:cs typeface="Tahoma"/>
              </a:rPr>
              <a:t>were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loc</a:t>
            </a:r>
            <a:r>
              <a:rPr sz="3000" b="1" spc="-215" dirty="0">
                <a:latin typeface="Tahoma"/>
                <a:cs typeface="Tahoma"/>
              </a:rPr>
              <a:t>k</a:t>
            </a:r>
            <a:r>
              <a:rPr sz="3000" b="1" spc="-229" dirty="0">
                <a:latin typeface="Tahoma"/>
                <a:cs typeface="Tahoma"/>
              </a:rPr>
              <a:t>ed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70" dirty="0">
                <a:latin typeface="Tahoma"/>
                <a:cs typeface="Tahoma"/>
              </a:rPr>
              <a:t>down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for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long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periods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87855" y="3098038"/>
            <a:ext cx="6638925" cy="231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spc="-220" dirty="0">
                <a:latin typeface="Tahoma"/>
                <a:cs typeface="Tahoma"/>
              </a:rPr>
              <a:t>With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90" dirty="0">
                <a:latin typeface="Tahoma"/>
                <a:cs typeface="Tahoma"/>
              </a:rPr>
              <a:t>t</a:t>
            </a:r>
            <a:r>
              <a:rPr sz="3000" b="1" spc="-130" dirty="0">
                <a:latin typeface="Tahoma"/>
                <a:cs typeface="Tahoma"/>
              </a:rPr>
              <a:t>h</a:t>
            </a:r>
            <a:r>
              <a:rPr sz="3000" b="1" spc="-204" dirty="0">
                <a:latin typeface="Tahoma"/>
                <a:cs typeface="Tahoma"/>
              </a:rPr>
              <a:t>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sudden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10" dirty="0">
                <a:latin typeface="Tahoma"/>
                <a:cs typeface="Tahoma"/>
              </a:rPr>
              <a:t>r</a:t>
            </a:r>
            <a:r>
              <a:rPr sz="3000" b="1" spc="-140" dirty="0">
                <a:latin typeface="Tahoma"/>
                <a:cs typeface="Tahoma"/>
              </a:rPr>
              <a:t>e</a:t>
            </a:r>
            <a:r>
              <a:rPr sz="3000" b="1" spc="-175" dirty="0">
                <a:latin typeface="Tahoma"/>
                <a:cs typeface="Tahoma"/>
              </a:rPr>
              <a:t>open</a:t>
            </a:r>
            <a:r>
              <a:rPr sz="3000" b="1" spc="-160" dirty="0">
                <a:latin typeface="Tahoma"/>
                <a:cs typeface="Tahoma"/>
              </a:rPr>
              <a:t>ing</a:t>
            </a:r>
            <a:r>
              <a:rPr sz="3000" b="1" spc="-315" dirty="0">
                <a:latin typeface="Tahoma"/>
                <a:cs typeface="Tahoma"/>
              </a:rPr>
              <a:t> </a:t>
            </a:r>
            <a:r>
              <a:rPr sz="3000" b="1" spc="-120" dirty="0">
                <a:latin typeface="Tahoma"/>
                <a:cs typeface="Tahoma"/>
              </a:rPr>
              <a:t>of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45" dirty="0">
                <a:latin typeface="Tahoma"/>
                <a:cs typeface="Tahoma"/>
              </a:rPr>
              <a:t>borde</a:t>
            </a:r>
            <a:r>
              <a:rPr sz="3000" b="1" spc="-95" dirty="0">
                <a:latin typeface="Tahoma"/>
                <a:cs typeface="Tahoma"/>
              </a:rPr>
              <a:t>rs  </a:t>
            </a:r>
            <a:r>
              <a:rPr sz="3000" b="1" spc="-130" dirty="0">
                <a:latin typeface="Tahoma"/>
                <a:cs typeface="Tahoma"/>
              </a:rPr>
              <a:t>by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55" dirty="0">
                <a:latin typeface="Tahoma"/>
                <a:cs typeface="Tahoma"/>
              </a:rPr>
              <a:t>Chi</a:t>
            </a:r>
            <a:r>
              <a:rPr sz="3000" b="1" spc="-180" dirty="0">
                <a:latin typeface="Tahoma"/>
                <a:cs typeface="Tahoma"/>
              </a:rPr>
              <a:t>n</a:t>
            </a:r>
            <a:r>
              <a:rPr sz="3000" b="1" spc="-190" dirty="0">
                <a:latin typeface="Tahoma"/>
                <a:cs typeface="Tahoma"/>
              </a:rPr>
              <a:t>a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65" dirty="0">
                <a:latin typeface="Tahoma"/>
                <a:cs typeface="Tahoma"/>
              </a:rPr>
              <a:t>ea</a:t>
            </a:r>
            <a:r>
              <a:rPr sz="3000" b="1" spc="-114" dirty="0">
                <a:latin typeface="Tahoma"/>
                <a:cs typeface="Tahoma"/>
              </a:rPr>
              <a:t>r</a:t>
            </a:r>
            <a:r>
              <a:rPr sz="3000" b="1" spc="-65" dirty="0">
                <a:latin typeface="Tahoma"/>
                <a:cs typeface="Tahoma"/>
              </a:rPr>
              <a:t>li</a:t>
            </a:r>
            <a:r>
              <a:rPr sz="3000" b="1" spc="-125" dirty="0">
                <a:latin typeface="Tahoma"/>
                <a:cs typeface="Tahoma"/>
              </a:rPr>
              <a:t>e</a:t>
            </a:r>
            <a:r>
              <a:rPr sz="3000" b="1" spc="-50" dirty="0">
                <a:latin typeface="Tahoma"/>
                <a:cs typeface="Tahoma"/>
              </a:rPr>
              <a:t>r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114" dirty="0">
                <a:latin typeface="Tahoma"/>
                <a:cs typeface="Tahoma"/>
              </a:rPr>
              <a:t>this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45" dirty="0">
                <a:latin typeface="Tahoma"/>
                <a:cs typeface="Tahoma"/>
              </a:rPr>
              <a:t>yea</a:t>
            </a:r>
            <a:r>
              <a:rPr sz="3000" b="1" spc="-105" dirty="0">
                <a:latin typeface="Tahoma"/>
                <a:cs typeface="Tahoma"/>
              </a:rPr>
              <a:t>r</a:t>
            </a:r>
            <a:r>
              <a:rPr sz="3000" b="1" spc="20" dirty="0">
                <a:latin typeface="Tahoma"/>
                <a:cs typeface="Tahoma"/>
              </a:rPr>
              <a:t>,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40" dirty="0">
                <a:latin typeface="Tahoma"/>
                <a:cs typeface="Tahoma"/>
              </a:rPr>
              <a:t>most  </a:t>
            </a:r>
            <a:r>
              <a:rPr sz="3000" b="1" spc="-120" dirty="0">
                <a:latin typeface="Tahoma"/>
                <a:cs typeface="Tahoma"/>
              </a:rPr>
              <a:t>for</a:t>
            </a:r>
            <a:r>
              <a:rPr sz="3000" b="1" spc="-140" dirty="0">
                <a:latin typeface="Tahoma"/>
                <a:cs typeface="Tahoma"/>
              </a:rPr>
              <a:t>e</a:t>
            </a:r>
            <a:r>
              <a:rPr sz="3000" b="1" spc="-160" dirty="0">
                <a:latin typeface="Tahoma"/>
                <a:cs typeface="Tahoma"/>
              </a:rPr>
              <a:t>ign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150" dirty="0">
                <a:latin typeface="Tahoma"/>
                <a:cs typeface="Tahoma"/>
              </a:rPr>
              <a:t>or</a:t>
            </a:r>
            <a:r>
              <a:rPr sz="3000" b="1" spc="-175" dirty="0">
                <a:latin typeface="Tahoma"/>
                <a:cs typeface="Tahoma"/>
              </a:rPr>
              <a:t>g</a:t>
            </a:r>
            <a:r>
              <a:rPr sz="3000" b="1" spc="-155" dirty="0">
                <a:latin typeface="Tahoma"/>
                <a:cs typeface="Tahoma"/>
              </a:rPr>
              <a:t>anis</a:t>
            </a:r>
            <a:r>
              <a:rPr sz="3000" b="1" spc="-175" dirty="0">
                <a:latin typeface="Tahoma"/>
                <a:cs typeface="Tahoma"/>
              </a:rPr>
              <a:t>e</a:t>
            </a:r>
            <a:r>
              <a:rPr sz="3000" b="1" spc="-120" dirty="0">
                <a:latin typeface="Tahoma"/>
                <a:cs typeface="Tahoma"/>
              </a:rPr>
              <a:t>rs</a:t>
            </a:r>
            <a:r>
              <a:rPr sz="3000" b="1" spc="-335" dirty="0">
                <a:latin typeface="Tahoma"/>
                <a:cs typeface="Tahoma"/>
              </a:rPr>
              <a:t> </a:t>
            </a:r>
            <a:r>
              <a:rPr sz="3000" b="1" spc="-150" dirty="0">
                <a:latin typeface="Tahoma"/>
                <a:cs typeface="Tahoma"/>
              </a:rPr>
              <a:t>are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now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135" dirty="0">
                <a:latin typeface="Tahoma"/>
                <a:cs typeface="Tahoma"/>
              </a:rPr>
              <a:t>monito</a:t>
            </a:r>
            <a:r>
              <a:rPr sz="3000" b="1" spc="-95" dirty="0">
                <a:latin typeface="Tahoma"/>
                <a:cs typeface="Tahoma"/>
              </a:rPr>
              <a:t>r</a:t>
            </a:r>
            <a:r>
              <a:rPr sz="3000" b="1" spc="-130" dirty="0">
                <a:latin typeface="Tahoma"/>
                <a:cs typeface="Tahoma"/>
              </a:rPr>
              <a:t>ing  </a:t>
            </a:r>
            <a:r>
              <a:rPr sz="3000" b="1" spc="-145" dirty="0">
                <a:latin typeface="Tahoma"/>
                <a:cs typeface="Tahoma"/>
              </a:rPr>
              <a:t>the </a:t>
            </a:r>
            <a:r>
              <a:rPr sz="3000" b="1" spc="-125" dirty="0">
                <a:latin typeface="Tahoma"/>
                <a:cs typeface="Tahoma"/>
              </a:rPr>
              <a:t>situation closely </a:t>
            </a:r>
            <a:r>
              <a:rPr sz="3000" b="1" spc="-175" dirty="0">
                <a:latin typeface="Tahoma"/>
                <a:cs typeface="Tahoma"/>
              </a:rPr>
              <a:t>and </a:t>
            </a:r>
            <a:r>
              <a:rPr sz="3000" b="1" spc="-170" dirty="0">
                <a:latin typeface="Tahoma"/>
                <a:cs typeface="Tahoma"/>
              </a:rPr>
              <a:t>reassessing </a:t>
            </a:r>
            <a:r>
              <a:rPr sz="3000" b="1" spc="-165" dirty="0">
                <a:latin typeface="Tahoma"/>
                <a:cs typeface="Tahoma"/>
              </a:rPr>
              <a:t> </a:t>
            </a:r>
            <a:r>
              <a:rPr sz="3000" b="1" spc="-140" dirty="0">
                <a:latin typeface="Tahoma"/>
                <a:cs typeface="Tahoma"/>
              </a:rPr>
              <a:t>th</a:t>
            </a:r>
            <a:r>
              <a:rPr sz="3000" b="1" spc="-150" dirty="0">
                <a:latin typeface="Tahoma"/>
                <a:cs typeface="Tahoma"/>
              </a:rPr>
              <a:t>e</a:t>
            </a:r>
            <a:r>
              <a:rPr sz="3000" b="1" spc="-45" dirty="0">
                <a:latin typeface="Tahoma"/>
                <a:cs typeface="Tahoma"/>
              </a:rPr>
              <a:t>ir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35" dirty="0">
                <a:latin typeface="Tahoma"/>
                <a:cs typeface="Tahoma"/>
              </a:rPr>
              <a:t>options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10" dirty="0">
                <a:latin typeface="Tahoma"/>
                <a:cs typeface="Tahoma"/>
              </a:rPr>
              <a:t>in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65" dirty="0">
                <a:latin typeface="Tahoma"/>
                <a:cs typeface="Tahoma"/>
              </a:rPr>
              <a:t>main</a:t>
            </a:r>
            <a:r>
              <a:rPr sz="3000" b="1" spc="-110" dirty="0">
                <a:latin typeface="Tahoma"/>
                <a:cs typeface="Tahoma"/>
              </a:rPr>
              <a:t>la</a:t>
            </a:r>
            <a:r>
              <a:rPr sz="3000" b="1" spc="-155" dirty="0">
                <a:latin typeface="Tahoma"/>
                <a:cs typeface="Tahoma"/>
              </a:rPr>
              <a:t>n</a:t>
            </a:r>
            <a:r>
              <a:rPr sz="3000" b="1" spc="-150" dirty="0">
                <a:latin typeface="Tahoma"/>
                <a:cs typeface="Tahoma"/>
              </a:rPr>
              <a:t>d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C</a:t>
            </a:r>
            <a:r>
              <a:rPr sz="3000" b="1" spc="-200" dirty="0">
                <a:latin typeface="Tahoma"/>
                <a:cs typeface="Tahoma"/>
              </a:rPr>
              <a:t>h</a:t>
            </a:r>
            <a:r>
              <a:rPr sz="3000" b="1" spc="-135" dirty="0">
                <a:latin typeface="Tahoma"/>
                <a:cs typeface="Tahoma"/>
              </a:rPr>
              <a:t>ina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535305" cy="10287000"/>
          </a:xfrm>
          <a:custGeom>
            <a:avLst/>
            <a:gdLst/>
            <a:ahLst/>
            <a:cxnLst/>
            <a:rect l="l" t="t" r="r" b="b"/>
            <a:pathLst>
              <a:path w="535305" h="10287000">
                <a:moveTo>
                  <a:pt x="0" y="10286999"/>
                </a:moveTo>
                <a:lnTo>
                  <a:pt x="534922" y="10286999"/>
                </a:lnTo>
                <a:lnTo>
                  <a:pt x="534922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57527" y="1624583"/>
            <a:ext cx="15971519" cy="6949440"/>
            <a:chOff x="1557527" y="1624583"/>
            <a:chExt cx="15971519" cy="69494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7527" y="1624583"/>
              <a:ext cx="6947916" cy="69494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490966" y="2068829"/>
              <a:ext cx="9023985" cy="2909570"/>
            </a:xfrm>
            <a:custGeom>
              <a:avLst/>
              <a:gdLst/>
              <a:ahLst/>
              <a:cxnLst/>
              <a:rect l="l" t="t" r="r" b="b"/>
              <a:pathLst>
                <a:path w="9023985" h="2909570">
                  <a:moveTo>
                    <a:pt x="9023603" y="0"/>
                  </a:moveTo>
                  <a:lnTo>
                    <a:pt x="1454657" y="0"/>
                  </a:lnTo>
                  <a:lnTo>
                    <a:pt x="0" y="1454658"/>
                  </a:lnTo>
                  <a:lnTo>
                    <a:pt x="1454657" y="2909316"/>
                  </a:lnTo>
                  <a:lnTo>
                    <a:pt x="9023603" y="2909316"/>
                  </a:lnTo>
                  <a:lnTo>
                    <a:pt x="9023603" y="0"/>
                  </a:lnTo>
                  <a:close/>
                </a:path>
              </a:pathLst>
            </a:custGeom>
            <a:solidFill>
              <a:srgbClr val="FFBE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90966" y="2068829"/>
              <a:ext cx="9023985" cy="2909570"/>
            </a:xfrm>
            <a:custGeom>
              <a:avLst/>
              <a:gdLst/>
              <a:ahLst/>
              <a:cxnLst/>
              <a:rect l="l" t="t" r="r" b="b"/>
              <a:pathLst>
                <a:path w="9023985" h="2909570">
                  <a:moveTo>
                    <a:pt x="9023603" y="2909316"/>
                  </a:moveTo>
                  <a:lnTo>
                    <a:pt x="1454657" y="2909316"/>
                  </a:lnTo>
                  <a:lnTo>
                    <a:pt x="0" y="1454658"/>
                  </a:lnTo>
                  <a:lnTo>
                    <a:pt x="1454657" y="0"/>
                  </a:lnTo>
                  <a:lnTo>
                    <a:pt x="9023603" y="0"/>
                  </a:lnTo>
                  <a:lnTo>
                    <a:pt x="9023603" y="2909316"/>
                  </a:lnTo>
                  <a:close/>
                </a:path>
              </a:pathLst>
            </a:custGeom>
            <a:ln w="28956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90966" y="5164074"/>
              <a:ext cx="9023985" cy="2905125"/>
            </a:xfrm>
            <a:custGeom>
              <a:avLst/>
              <a:gdLst/>
              <a:ahLst/>
              <a:cxnLst/>
              <a:rect l="l" t="t" r="r" b="b"/>
              <a:pathLst>
                <a:path w="9023985" h="2905125">
                  <a:moveTo>
                    <a:pt x="9023603" y="0"/>
                  </a:moveTo>
                  <a:lnTo>
                    <a:pt x="1452372" y="0"/>
                  </a:lnTo>
                  <a:lnTo>
                    <a:pt x="0" y="1452372"/>
                  </a:lnTo>
                  <a:lnTo>
                    <a:pt x="1452372" y="2904744"/>
                  </a:lnTo>
                  <a:lnTo>
                    <a:pt x="9023603" y="2904744"/>
                  </a:lnTo>
                  <a:lnTo>
                    <a:pt x="9023603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90966" y="5164074"/>
              <a:ext cx="9023985" cy="2905125"/>
            </a:xfrm>
            <a:custGeom>
              <a:avLst/>
              <a:gdLst/>
              <a:ahLst/>
              <a:cxnLst/>
              <a:rect l="l" t="t" r="r" b="b"/>
              <a:pathLst>
                <a:path w="9023985" h="2905125">
                  <a:moveTo>
                    <a:pt x="9023603" y="2904744"/>
                  </a:moveTo>
                  <a:lnTo>
                    <a:pt x="1452372" y="2904744"/>
                  </a:lnTo>
                  <a:lnTo>
                    <a:pt x="0" y="1452372"/>
                  </a:lnTo>
                  <a:lnTo>
                    <a:pt x="1452372" y="0"/>
                  </a:lnTo>
                  <a:lnTo>
                    <a:pt x="9023603" y="0"/>
                  </a:lnTo>
                  <a:lnTo>
                    <a:pt x="9023603" y="2904744"/>
                  </a:lnTo>
                  <a:close/>
                </a:path>
              </a:pathLst>
            </a:custGeom>
            <a:ln w="28956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013075" y="3337305"/>
            <a:ext cx="3997325" cy="353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20000"/>
              </a:lnSpc>
              <a:spcBef>
                <a:spcPts val="100"/>
              </a:spcBef>
            </a:pPr>
            <a:r>
              <a:rPr sz="4800" b="1" spc="204" dirty="0">
                <a:latin typeface="Cambria"/>
                <a:cs typeface="Cambria"/>
              </a:rPr>
              <a:t>Towards </a:t>
            </a:r>
            <a:r>
              <a:rPr sz="4800" b="1" spc="210" dirty="0">
                <a:latin typeface="Cambria"/>
                <a:cs typeface="Cambria"/>
              </a:rPr>
              <a:t> Aseanisation  </a:t>
            </a:r>
            <a:r>
              <a:rPr sz="4800" b="1" spc="340" dirty="0">
                <a:latin typeface="Cambria"/>
                <a:cs typeface="Cambria"/>
              </a:rPr>
              <a:t>of </a:t>
            </a:r>
            <a:r>
              <a:rPr sz="4800" b="1" spc="215" dirty="0">
                <a:latin typeface="Cambria"/>
                <a:cs typeface="Cambria"/>
              </a:rPr>
              <a:t>the </a:t>
            </a:r>
            <a:r>
              <a:rPr sz="4800" b="1" spc="470" dirty="0">
                <a:latin typeface="Cambria"/>
                <a:cs typeface="Cambria"/>
              </a:rPr>
              <a:t>MICE </a:t>
            </a:r>
            <a:r>
              <a:rPr sz="4800" b="1" spc="475" dirty="0">
                <a:latin typeface="Cambria"/>
                <a:cs typeface="Cambria"/>
              </a:rPr>
              <a:t> </a:t>
            </a:r>
            <a:r>
              <a:rPr sz="4800" b="1" spc="215" dirty="0">
                <a:latin typeface="Cambria"/>
                <a:cs typeface="Cambria"/>
              </a:rPr>
              <a:t>Industry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467215" y="2272480"/>
            <a:ext cx="7916545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860" algn="r">
              <a:lnSpc>
                <a:spcPct val="140000"/>
              </a:lnSpc>
              <a:spcBef>
                <a:spcPts val="95"/>
              </a:spcBef>
            </a:pPr>
            <a:r>
              <a:rPr sz="3000" spc="-315" dirty="0">
                <a:latin typeface="Tahoma"/>
                <a:cs typeface="Tahoma"/>
              </a:rPr>
              <a:t>I</a:t>
            </a:r>
            <a:r>
              <a:rPr sz="3000" spc="-620" dirty="0">
                <a:latin typeface="Tahoma"/>
                <a:cs typeface="Tahoma"/>
              </a:rPr>
              <a:t>m</a:t>
            </a:r>
            <a:r>
              <a:rPr sz="3000" spc="-210" dirty="0">
                <a:latin typeface="Tahoma"/>
                <a:cs typeface="Tahoma"/>
              </a:rPr>
              <a:t>pacted</a:t>
            </a:r>
            <a:r>
              <a:rPr sz="3000" spc="-285" dirty="0">
                <a:latin typeface="Tahoma"/>
                <a:cs typeface="Tahoma"/>
              </a:rPr>
              <a:t> </a:t>
            </a:r>
            <a:r>
              <a:rPr sz="3000" spc="-225" dirty="0">
                <a:latin typeface="Tahoma"/>
                <a:cs typeface="Tahoma"/>
              </a:rPr>
              <a:t>by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70" dirty="0">
                <a:latin typeface="Tahoma"/>
                <a:cs typeface="Tahoma"/>
              </a:rPr>
              <a:t>C</a:t>
            </a:r>
            <a:r>
              <a:rPr sz="3000" spc="-195" dirty="0">
                <a:latin typeface="Tahoma"/>
                <a:cs typeface="Tahoma"/>
              </a:rPr>
              <a:t>ovid</a:t>
            </a:r>
            <a:r>
              <a:rPr sz="3000" spc="-325" dirty="0">
                <a:latin typeface="Tahoma"/>
                <a:cs typeface="Tahoma"/>
              </a:rPr>
              <a:t>-</a:t>
            </a:r>
            <a:r>
              <a:rPr sz="3000" spc="-375" dirty="0">
                <a:latin typeface="Tahoma"/>
                <a:cs typeface="Tahoma"/>
              </a:rPr>
              <a:t>19</a:t>
            </a:r>
            <a:r>
              <a:rPr sz="3000" spc="-300" dirty="0">
                <a:latin typeface="Tahoma"/>
                <a:cs typeface="Tahoma"/>
              </a:rPr>
              <a:t> </a:t>
            </a:r>
            <a:r>
              <a:rPr sz="3000" spc="-250" dirty="0">
                <a:latin typeface="Tahoma"/>
                <a:cs typeface="Tahoma"/>
              </a:rPr>
              <a:t>pandem</a:t>
            </a:r>
            <a:r>
              <a:rPr sz="3000" spc="-110" dirty="0">
                <a:latin typeface="Tahoma"/>
                <a:cs typeface="Tahoma"/>
              </a:rPr>
              <a:t>i</a:t>
            </a:r>
            <a:r>
              <a:rPr sz="3000" spc="-200" dirty="0">
                <a:latin typeface="Tahoma"/>
                <a:cs typeface="Tahoma"/>
              </a:rPr>
              <a:t>c</a:t>
            </a:r>
            <a:r>
              <a:rPr sz="3000" spc="-310" dirty="0">
                <a:latin typeface="Tahoma"/>
                <a:cs typeface="Tahoma"/>
              </a:rPr>
              <a:t> </a:t>
            </a:r>
            <a:r>
              <a:rPr sz="3000" spc="-229" dirty="0">
                <a:latin typeface="Tahoma"/>
                <a:cs typeface="Tahoma"/>
              </a:rPr>
              <a:t>and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25" dirty="0">
                <a:latin typeface="Tahoma"/>
                <a:cs typeface="Tahoma"/>
              </a:rPr>
              <a:t>the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195" dirty="0">
                <a:latin typeface="Tahoma"/>
                <a:cs typeface="Tahoma"/>
              </a:rPr>
              <a:t>c</a:t>
            </a:r>
            <a:r>
              <a:rPr sz="3000" spc="-185" dirty="0">
                <a:latin typeface="Tahoma"/>
                <a:cs typeface="Tahoma"/>
              </a:rPr>
              <a:t>losure  </a:t>
            </a:r>
            <a:r>
              <a:rPr sz="3000" spc="-200" dirty="0">
                <a:latin typeface="Tahoma"/>
                <a:cs typeface="Tahoma"/>
              </a:rPr>
              <a:t>of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25" dirty="0">
                <a:latin typeface="Tahoma"/>
                <a:cs typeface="Tahoma"/>
              </a:rPr>
              <a:t>the</a:t>
            </a:r>
            <a:r>
              <a:rPr sz="3000" spc="-275" dirty="0">
                <a:latin typeface="Tahoma"/>
                <a:cs typeface="Tahoma"/>
              </a:rPr>
              <a:t> </a:t>
            </a:r>
            <a:r>
              <a:rPr sz="3000" spc="-225" dirty="0">
                <a:latin typeface="Tahoma"/>
                <a:cs typeface="Tahoma"/>
              </a:rPr>
              <a:t>China</a:t>
            </a:r>
            <a:r>
              <a:rPr sz="3000" spc="-275" dirty="0">
                <a:latin typeface="Tahoma"/>
                <a:cs typeface="Tahoma"/>
              </a:rPr>
              <a:t> </a:t>
            </a:r>
            <a:r>
              <a:rPr sz="3000" spc="-240" dirty="0">
                <a:latin typeface="Tahoma"/>
                <a:cs typeface="Tahoma"/>
              </a:rPr>
              <a:t>market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20" dirty="0">
                <a:latin typeface="Tahoma"/>
                <a:cs typeface="Tahoma"/>
              </a:rPr>
              <a:t>amidst</a:t>
            </a:r>
            <a:r>
              <a:rPr sz="3000" spc="-290" dirty="0">
                <a:latin typeface="Tahoma"/>
                <a:cs typeface="Tahoma"/>
              </a:rPr>
              <a:t> </a:t>
            </a:r>
            <a:r>
              <a:rPr sz="3000" spc="-215" dirty="0">
                <a:latin typeface="Tahoma"/>
                <a:cs typeface="Tahoma"/>
              </a:rPr>
              <a:t>tension</a:t>
            </a:r>
            <a:r>
              <a:rPr sz="3000" spc="-290" dirty="0">
                <a:latin typeface="Tahoma"/>
                <a:cs typeface="Tahoma"/>
              </a:rPr>
              <a:t> </a:t>
            </a:r>
            <a:r>
              <a:rPr sz="3000" spc="-254" dirty="0">
                <a:latin typeface="Tahoma"/>
                <a:cs typeface="Tahoma"/>
              </a:rPr>
              <a:t>amongst</a:t>
            </a:r>
            <a:r>
              <a:rPr sz="3000" spc="-275" dirty="0">
                <a:latin typeface="Tahoma"/>
                <a:cs typeface="Tahoma"/>
              </a:rPr>
              <a:t> </a:t>
            </a:r>
            <a:r>
              <a:rPr sz="3000" spc="-225" dirty="0">
                <a:latin typeface="Tahoma"/>
                <a:cs typeface="Tahoma"/>
              </a:rPr>
              <a:t>the </a:t>
            </a:r>
            <a:r>
              <a:rPr sz="3000" spc="-865" dirty="0">
                <a:latin typeface="Tahoma"/>
                <a:cs typeface="Tahoma"/>
              </a:rPr>
              <a:t> </a:t>
            </a:r>
            <a:r>
              <a:rPr sz="3000" spc="-235" dirty="0">
                <a:latin typeface="Tahoma"/>
                <a:cs typeface="Tahoma"/>
              </a:rPr>
              <a:t>superpowers, </a:t>
            </a:r>
            <a:r>
              <a:rPr sz="3000" spc="-265" dirty="0">
                <a:latin typeface="Tahoma"/>
                <a:cs typeface="Tahoma"/>
              </a:rPr>
              <a:t>many </a:t>
            </a:r>
            <a:r>
              <a:rPr sz="3000" spc="-220" dirty="0">
                <a:latin typeface="Tahoma"/>
                <a:cs typeface="Tahoma"/>
              </a:rPr>
              <a:t>foreign </a:t>
            </a:r>
            <a:r>
              <a:rPr sz="3000" spc="-229" dirty="0">
                <a:latin typeface="Tahoma"/>
                <a:cs typeface="Tahoma"/>
              </a:rPr>
              <a:t>organisers </a:t>
            </a:r>
            <a:r>
              <a:rPr sz="3000" spc="-285" dirty="0">
                <a:latin typeface="Tahoma"/>
                <a:cs typeface="Tahoma"/>
              </a:rPr>
              <a:t>were 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54" dirty="0">
                <a:latin typeface="Tahoma"/>
                <a:cs typeface="Tahoma"/>
              </a:rPr>
              <a:t>eye</a:t>
            </a:r>
            <a:r>
              <a:rPr sz="3000" spc="-120" dirty="0">
                <a:latin typeface="Tahoma"/>
                <a:cs typeface="Tahoma"/>
              </a:rPr>
              <a:t>i</a:t>
            </a:r>
            <a:r>
              <a:rPr sz="3000" spc="-285" dirty="0">
                <a:latin typeface="Tahoma"/>
                <a:cs typeface="Tahoma"/>
              </a:rPr>
              <a:t>ng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25" dirty="0">
                <a:latin typeface="Tahoma"/>
                <a:cs typeface="Tahoma"/>
              </a:rPr>
              <a:t>the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375" dirty="0">
                <a:latin typeface="Tahoma"/>
                <a:cs typeface="Tahoma"/>
              </a:rPr>
              <a:t>A</a:t>
            </a:r>
            <a:r>
              <a:rPr sz="3000" spc="-305" dirty="0">
                <a:latin typeface="Tahoma"/>
                <a:cs typeface="Tahoma"/>
              </a:rPr>
              <a:t>SEAN</a:t>
            </a:r>
            <a:r>
              <a:rPr sz="3000" spc="-295" dirty="0">
                <a:latin typeface="Tahoma"/>
                <a:cs typeface="Tahoma"/>
              </a:rPr>
              <a:t> </a:t>
            </a:r>
            <a:r>
              <a:rPr sz="3000" spc="-260" dirty="0">
                <a:latin typeface="Tahoma"/>
                <a:cs typeface="Tahoma"/>
              </a:rPr>
              <a:t>mark</a:t>
            </a:r>
            <a:r>
              <a:rPr sz="3000" spc="-235" dirty="0">
                <a:latin typeface="Tahoma"/>
                <a:cs typeface="Tahoma"/>
              </a:rPr>
              <a:t>e</a:t>
            </a:r>
            <a:r>
              <a:rPr sz="3000" spc="-165" dirty="0">
                <a:latin typeface="Tahoma"/>
                <a:cs typeface="Tahoma"/>
              </a:rPr>
              <a:t>t</a:t>
            </a:r>
            <a:r>
              <a:rPr sz="3000" spc="-275" dirty="0">
                <a:latin typeface="Tahoma"/>
                <a:cs typeface="Tahoma"/>
              </a:rPr>
              <a:t> </a:t>
            </a:r>
            <a:r>
              <a:rPr sz="3000" spc="-180" dirty="0">
                <a:latin typeface="Tahoma"/>
                <a:cs typeface="Tahoma"/>
              </a:rPr>
              <a:t>in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175" dirty="0">
                <a:latin typeface="Tahoma"/>
                <a:cs typeface="Tahoma"/>
              </a:rPr>
              <a:t>t</a:t>
            </a:r>
            <a:r>
              <a:rPr sz="3000" spc="-254" dirty="0">
                <a:latin typeface="Tahoma"/>
                <a:cs typeface="Tahoma"/>
              </a:rPr>
              <a:t>he</a:t>
            </a:r>
            <a:r>
              <a:rPr sz="3000" spc="-275" dirty="0">
                <a:latin typeface="Tahoma"/>
                <a:cs typeface="Tahoma"/>
              </a:rPr>
              <a:t> </a:t>
            </a:r>
            <a:r>
              <a:rPr sz="3000" spc="-215" dirty="0">
                <a:latin typeface="Tahoma"/>
                <a:cs typeface="Tahoma"/>
              </a:rPr>
              <a:t>past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40" dirty="0">
                <a:latin typeface="Tahoma"/>
                <a:cs typeface="Tahoma"/>
              </a:rPr>
              <a:t>years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30765" y="5336540"/>
            <a:ext cx="742188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5080" indent="-266700" algn="r">
              <a:lnSpc>
                <a:spcPct val="140000"/>
              </a:lnSpc>
              <a:spcBef>
                <a:spcPts val="100"/>
              </a:spcBef>
            </a:pPr>
            <a:r>
              <a:rPr sz="3000" b="1" spc="-270" dirty="0">
                <a:latin typeface="Tahoma"/>
                <a:cs typeface="Tahoma"/>
              </a:rPr>
              <a:t>Some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European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organisers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54" dirty="0">
                <a:latin typeface="Tahoma"/>
                <a:cs typeface="Tahoma"/>
              </a:rPr>
              <a:t>have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60" dirty="0">
                <a:latin typeface="Tahoma"/>
                <a:cs typeface="Tahoma"/>
              </a:rPr>
              <a:t>begun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acqu</a:t>
            </a:r>
            <a:r>
              <a:rPr sz="3000" b="1" spc="-110" dirty="0">
                <a:latin typeface="Tahoma"/>
                <a:cs typeface="Tahoma"/>
              </a:rPr>
              <a:t>i</a:t>
            </a:r>
            <a:r>
              <a:rPr sz="3000" b="1" spc="-220" dirty="0">
                <a:latin typeface="Tahoma"/>
                <a:cs typeface="Tahoma"/>
              </a:rPr>
              <a:t>ring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70" dirty="0">
                <a:latin typeface="Tahoma"/>
                <a:cs typeface="Tahoma"/>
              </a:rPr>
              <a:t>local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40" dirty="0">
                <a:latin typeface="Tahoma"/>
                <a:cs typeface="Tahoma"/>
              </a:rPr>
              <a:t>compan</a:t>
            </a:r>
            <a:r>
              <a:rPr sz="3000" b="1" spc="-105" dirty="0">
                <a:latin typeface="Tahoma"/>
                <a:cs typeface="Tahoma"/>
              </a:rPr>
              <a:t>i</a:t>
            </a:r>
            <a:r>
              <a:rPr sz="3000" b="1" spc="-260" dirty="0">
                <a:latin typeface="Tahoma"/>
                <a:cs typeface="Tahoma"/>
              </a:rPr>
              <a:t>es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or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120" dirty="0">
                <a:latin typeface="Tahoma"/>
                <a:cs typeface="Tahoma"/>
              </a:rPr>
              <a:t>i</a:t>
            </a:r>
            <a:r>
              <a:rPr sz="3000" b="1" spc="-185" dirty="0">
                <a:latin typeface="Tahoma"/>
                <a:cs typeface="Tahoma"/>
              </a:rPr>
              <a:t>r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40" dirty="0">
                <a:latin typeface="Tahoma"/>
                <a:cs typeface="Tahoma"/>
              </a:rPr>
              <a:t>events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155" dirty="0">
                <a:latin typeface="Tahoma"/>
                <a:cs typeface="Tahoma"/>
              </a:rPr>
              <a:t>n  </a:t>
            </a:r>
            <a:r>
              <a:rPr sz="3000" b="1" spc="-185" dirty="0">
                <a:latin typeface="Tahoma"/>
                <a:cs typeface="Tahoma"/>
              </a:rPr>
              <a:t>or</a:t>
            </a:r>
            <a:r>
              <a:rPr sz="3000" b="1" spc="-229" dirty="0">
                <a:latin typeface="Tahoma"/>
                <a:cs typeface="Tahoma"/>
              </a:rPr>
              <a:t>d</a:t>
            </a:r>
            <a:r>
              <a:rPr sz="3000" b="1" spc="-220" dirty="0">
                <a:latin typeface="Tahoma"/>
                <a:cs typeface="Tahoma"/>
              </a:rPr>
              <a:t>er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to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fast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70" dirty="0">
                <a:latin typeface="Tahoma"/>
                <a:cs typeface="Tahoma"/>
              </a:rPr>
              <a:t>t</a:t>
            </a:r>
            <a:r>
              <a:rPr sz="3000" b="1" spc="-195" dirty="0">
                <a:latin typeface="Tahoma"/>
                <a:cs typeface="Tahoma"/>
              </a:rPr>
              <a:t>r</a:t>
            </a:r>
            <a:r>
              <a:rPr sz="3000" b="1" spc="-229" dirty="0">
                <a:latin typeface="Tahoma"/>
                <a:cs typeface="Tahoma"/>
              </a:rPr>
              <a:t>ack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th</a:t>
            </a:r>
            <a:r>
              <a:rPr sz="3000" b="1" spc="-235" dirty="0">
                <a:latin typeface="Tahoma"/>
                <a:cs typeface="Tahoma"/>
              </a:rPr>
              <a:t>e</a:t>
            </a:r>
            <a:r>
              <a:rPr sz="3000" b="1" spc="-150" dirty="0">
                <a:latin typeface="Tahoma"/>
                <a:cs typeface="Tahoma"/>
              </a:rPr>
              <a:t>ir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entry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04" dirty="0">
                <a:latin typeface="Tahoma"/>
                <a:cs typeface="Tahoma"/>
              </a:rPr>
              <a:t>nto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endParaRPr sz="30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40"/>
              </a:spcBef>
            </a:pPr>
            <a:r>
              <a:rPr sz="3000" b="1" spc="-245" dirty="0">
                <a:latin typeface="Tahoma"/>
                <a:cs typeface="Tahoma"/>
              </a:rPr>
              <a:t>Sou</a:t>
            </a:r>
            <a:r>
              <a:rPr sz="3000" b="1" spc="-170" dirty="0">
                <a:latin typeface="Tahoma"/>
                <a:cs typeface="Tahoma"/>
              </a:rPr>
              <a:t>t</a:t>
            </a:r>
            <a:r>
              <a:rPr sz="3000" b="1" spc="-265" dirty="0">
                <a:latin typeface="Tahoma"/>
                <a:cs typeface="Tahoma"/>
              </a:rPr>
              <a:t>h</a:t>
            </a:r>
            <a:r>
              <a:rPr sz="3000" b="1" spc="-240" dirty="0">
                <a:latin typeface="Tahoma"/>
                <a:cs typeface="Tahoma"/>
              </a:rPr>
              <a:t>e</a:t>
            </a:r>
            <a:r>
              <a:rPr sz="3000" b="1" spc="-225" dirty="0">
                <a:latin typeface="Tahoma"/>
                <a:cs typeface="Tahoma"/>
              </a:rPr>
              <a:t>ast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360" dirty="0">
                <a:latin typeface="Tahoma"/>
                <a:cs typeface="Tahoma"/>
              </a:rPr>
              <a:t>A</a:t>
            </a:r>
            <a:r>
              <a:rPr sz="3000" b="1" spc="-270" dirty="0">
                <a:latin typeface="Tahoma"/>
                <a:cs typeface="Tahoma"/>
              </a:rPr>
              <a:t>s</a:t>
            </a:r>
            <a:r>
              <a:rPr sz="3000" b="1" spc="-204" dirty="0">
                <a:latin typeface="Tahoma"/>
                <a:cs typeface="Tahoma"/>
              </a:rPr>
              <a:t>ian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region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535305" cy="10287000"/>
          </a:xfrm>
          <a:custGeom>
            <a:avLst/>
            <a:gdLst/>
            <a:ahLst/>
            <a:cxnLst/>
            <a:rect l="l" t="t" r="r" b="b"/>
            <a:pathLst>
              <a:path w="535305" h="10287000">
                <a:moveTo>
                  <a:pt x="0" y="10286999"/>
                </a:moveTo>
                <a:lnTo>
                  <a:pt x="534922" y="10286999"/>
                </a:lnTo>
                <a:lnTo>
                  <a:pt x="534922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57527" y="1624583"/>
            <a:ext cx="15971519" cy="6949440"/>
            <a:chOff x="1557527" y="1624583"/>
            <a:chExt cx="15971519" cy="69494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7527" y="1624583"/>
              <a:ext cx="6947916" cy="69494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490966" y="2068829"/>
              <a:ext cx="9023985" cy="2909570"/>
            </a:xfrm>
            <a:custGeom>
              <a:avLst/>
              <a:gdLst/>
              <a:ahLst/>
              <a:cxnLst/>
              <a:rect l="l" t="t" r="r" b="b"/>
              <a:pathLst>
                <a:path w="9023985" h="2909570">
                  <a:moveTo>
                    <a:pt x="9023603" y="0"/>
                  </a:moveTo>
                  <a:lnTo>
                    <a:pt x="1454657" y="0"/>
                  </a:lnTo>
                  <a:lnTo>
                    <a:pt x="0" y="1454658"/>
                  </a:lnTo>
                  <a:lnTo>
                    <a:pt x="1454657" y="2909316"/>
                  </a:lnTo>
                  <a:lnTo>
                    <a:pt x="9023603" y="2909316"/>
                  </a:lnTo>
                  <a:lnTo>
                    <a:pt x="9023603" y="0"/>
                  </a:lnTo>
                  <a:close/>
                </a:path>
              </a:pathLst>
            </a:custGeom>
            <a:solidFill>
              <a:srgbClr val="FFE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90966" y="2068829"/>
              <a:ext cx="9023985" cy="2909570"/>
            </a:xfrm>
            <a:custGeom>
              <a:avLst/>
              <a:gdLst/>
              <a:ahLst/>
              <a:cxnLst/>
              <a:rect l="l" t="t" r="r" b="b"/>
              <a:pathLst>
                <a:path w="9023985" h="2909570">
                  <a:moveTo>
                    <a:pt x="9023603" y="2909316"/>
                  </a:moveTo>
                  <a:lnTo>
                    <a:pt x="1454657" y="2909316"/>
                  </a:lnTo>
                  <a:lnTo>
                    <a:pt x="0" y="1454658"/>
                  </a:lnTo>
                  <a:lnTo>
                    <a:pt x="1454657" y="0"/>
                  </a:lnTo>
                  <a:lnTo>
                    <a:pt x="9023603" y="0"/>
                  </a:lnTo>
                  <a:lnTo>
                    <a:pt x="9023603" y="2909316"/>
                  </a:lnTo>
                  <a:close/>
                </a:path>
              </a:pathLst>
            </a:custGeom>
            <a:ln w="28956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90966" y="5164074"/>
              <a:ext cx="9023985" cy="2905125"/>
            </a:xfrm>
            <a:custGeom>
              <a:avLst/>
              <a:gdLst/>
              <a:ahLst/>
              <a:cxnLst/>
              <a:rect l="l" t="t" r="r" b="b"/>
              <a:pathLst>
                <a:path w="9023985" h="2905125">
                  <a:moveTo>
                    <a:pt x="9023603" y="0"/>
                  </a:moveTo>
                  <a:lnTo>
                    <a:pt x="1452372" y="0"/>
                  </a:lnTo>
                  <a:lnTo>
                    <a:pt x="0" y="1452372"/>
                  </a:lnTo>
                  <a:lnTo>
                    <a:pt x="1452372" y="2904744"/>
                  </a:lnTo>
                  <a:lnTo>
                    <a:pt x="9023603" y="2904744"/>
                  </a:lnTo>
                  <a:lnTo>
                    <a:pt x="9023603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90966" y="5164074"/>
              <a:ext cx="9023985" cy="2905125"/>
            </a:xfrm>
            <a:custGeom>
              <a:avLst/>
              <a:gdLst/>
              <a:ahLst/>
              <a:cxnLst/>
              <a:rect l="l" t="t" r="r" b="b"/>
              <a:pathLst>
                <a:path w="9023985" h="2905125">
                  <a:moveTo>
                    <a:pt x="9023603" y="2904744"/>
                  </a:moveTo>
                  <a:lnTo>
                    <a:pt x="1452372" y="2904744"/>
                  </a:lnTo>
                  <a:lnTo>
                    <a:pt x="0" y="1452372"/>
                  </a:lnTo>
                  <a:lnTo>
                    <a:pt x="1452372" y="0"/>
                  </a:lnTo>
                  <a:lnTo>
                    <a:pt x="9023603" y="0"/>
                  </a:lnTo>
                  <a:lnTo>
                    <a:pt x="9023603" y="2904744"/>
                  </a:lnTo>
                  <a:close/>
                </a:path>
              </a:pathLst>
            </a:custGeom>
            <a:ln w="28956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031998" y="3372481"/>
            <a:ext cx="3999229" cy="3536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20000"/>
              </a:lnSpc>
              <a:spcBef>
                <a:spcPts val="95"/>
              </a:spcBef>
            </a:pPr>
            <a:r>
              <a:rPr sz="4800" b="1" spc="204" dirty="0">
                <a:latin typeface="Cambria"/>
                <a:cs typeface="Cambria"/>
              </a:rPr>
              <a:t>Towards </a:t>
            </a:r>
            <a:r>
              <a:rPr sz="4800" b="1" spc="210" dirty="0">
                <a:latin typeface="Cambria"/>
                <a:cs typeface="Cambria"/>
              </a:rPr>
              <a:t> Aseanisation  </a:t>
            </a:r>
            <a:r>
              <a:rPr sz="4800" b="1" spc="335" dirty="0">
                <a:latin typeface="Cambria"/>
                <a:cs typeface="Cambria"/>
              </a:rPr>
              <a:t>of </a:t>
            </a:r>
            <a:r>
              <a:rPr sz="4800" b="1" spc="215" dirty="0">
                <a:latin typeface="Cambria"/>
                <a:cs typeface="Cambria"/>
              </a:rPr>
              <a:t>the </a:t>
            </a:r>
            <a:r>
              <a:rPr sz="4800" b="1" spc="470" dirty="0">
                <a:latin typeface="Cambria"/>
                <a:cs typeface="Cambria"/>
              </a:rPr>
              <a:t>MICE </a:t>
            </a:r>
            <a:r>
              <a:rPr sz="4800" b="1" spc="475" dirty="0">
                <a:latin typeface="Cambria"/>
                <a:cs typeface="Cambria"/>
              </a:rPr>
              <a:t> </a:t>
            </a:r>
            <a:r>
              <a:rPr sz="4800" b="1" spc="215" dirty="0">
                <a:latin typeface="Cambria"/>
                <a:cs typeface="Cambria"/>
              </a:rPr>
              <a:t>Industry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629013" y="2257425"/>
            <a:ext cx="7722234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0830" algn="r">
              <a:lnSpc>
                <a:spcPct val="140000"/>
              </a:lnSpc>
              <a:spcBef>
                <a:spcPts val="100"/>
              </a:spcBef>
            </a:pPr>
            <a:r>
              <a:rPr sz="3000" spc="-270" dirty="0">
                <a:latin typeface="Tahoma"/>
                <a:cs typeface="Tahoma"/>
              </a:rPr>
              <a:t>Indeed,</a:t>
            </a:r>
            <a:r>
              <a:rPr sz="3000" spc="-285" dirty="0">
                <a:latin typeface="Tahoma"/>
                <a:cs typeface="Tahoma"/>
              </a:rPr>
              <a:t> </a:t>
            </a:r>
            <a:r>
              <a:rPr sz="3000" spc="-225" dirty="0">
                <a:latin typeface="Tahoma"/>
                <a:cs typeface="Tahoma"/>
              </a:rPr>
              <a:t>the</a:t>
            </a:r>
            <a:r>
              <a:rPr sz="3000" spc="-275" dirty="0">
                <a:latin typeface="Tahoma"/>
                <a:cs typeface="Tahoma"/>
              </a:rPr>
              <a:t> </a:t>
            </a:r>
            <a:r>
              <a:rPr sz="3000" spc="-229" dirty="0">
                <a:latin typeface="Tahoma"/>
                <a:cs typeface="Tahoma"/>
              </a:rPr>
              <a:t>Aseanisation</a:t>
            </a:r>
            <a:r>
              <a:rPr sz="3000" spc="-295" dirty="0">
                <a:latin typeface="Tahoma"/>
                <a:cs typeface="Tahoma"/>
              </a:rPr>
              <a:t> </a:t>
            </a:r>
            <a:r>
              <a:rPr sz="3000" spc="-204" dirty="0">
                <a:latin typeface="Tahoma"/>
                <a:cs typeface="Tahoma"/>
              </a:rPr>
              <a:t>of</a:t>
            </a:r>
            <a:r>
              <a:rPr sz="3000" spc="-275" dirty="0">
                <a:latin typeface="Tahoma"/>
                <a:cs typeface="Tahoma"/>
              </a:rPr>
              <a:t> </a:t>
            </a:r>
            <a:r>
              <a:rPr sz="3000" spc="-225" dirty="0">
                <a:latin typeface="Tahoma"/>
                <a:cs typeface="Tahoma"/>
              </a:rPr>
              <a:t>the</a:t>
            </a:r>
            <a:r>
              <a:rPr sz="3000" spc="-275" dirty="0">
                <a:latin typeface="Tahoma"/>
                <a:cs typeface="Tahoma"/>
              </a:rPr>
              <a:t> </a:t>
            </a:r>
            <a:r>
              <a:rPr sz="3000" spc="-390" dirty="0">
                <a:latin typeface="Tahoma"/>
                <a:cs typeface="Tahoma"/>
              </a:rPr>
              <a:t>MICE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10" dirty="0">
                <a:latin typeface="Tahoma"/>
                <a:cs typeface="Tahoma"/>
              </a:rPr>
              <a:t>industry </a:t>
            </a:r>
            <a:r>
              <a:rPr sz="3000" spc="-865" dirty="0">
                <a:latin typeface="Tahoma"/>
                <a:cs typeface="Tahoma"/>
              </a:rPr>
              <a:t> </a:t>
            </a:r>
            <a:r>
              <a:rPr sz="3000" spc="-250" dirty="0">
                <a:latin typeface="Tahoma"/>
                <a:cs typeface="Tahoma"/>
              </a:rPr>
              <a:t>has</a:t>
            </a:r>
            <a:r>
              <a:rPr sz="3000" spc="-285" dirty="0">
                <a:latin typeface="Tahoma"/>
                <a:cs typeface="Tahoma"/>
              </a:rPr>
              <a:t> </a:t>
            </a:r>
            <a:r>
              <a:rPr sz="3000" spc="-245" dirty="0">
                <a:latin typeface="Tahoma"/>
                <a:cs typeface="Tahoma"/>
              </a:rPr>
              <a:t>com</a:t>
            </a:r>
            <a:r>
              <a:rPr sz="3000" spc="-330" dirty="0">
                <a:latin typeface="Tahoma"/>
                <a:cs typeface="Tahoma"/>
              </a:rPr>
              <a:t>m</a:t>
            </a:r>
            <a:r>
              <a:rPr sz="3000" spc="-245" dirty="0">
                <a:latin typeface="Tahoma"/>
                <a:cs typeface="Tahoma"/>
              </a:rPr>
              <a:t>en</a:t>
            </a:r>
            <a:r>
              <a:rPr sz="3000" spc="-204" dirty="0">
                <a:latin typeface="Tahoma"/>
                <a:cs typeface="Tahoma"/>
              </a:rPr>
              <a:t>c</a:t>
            </a:r>
            <a:r>
              <a:rPr sz="3000" spc="-229" dirty="0">
                <a:latin typeface="Tahoma"/>
                <a:cs typeface="Tahoma"/>
              </a:rPr>
              <a:t>ed</a:t>
            </a:r>
            <a:r>
              <a:rPr sz="3000" spc="-300" dirty="0">
                <a:latin typeface="Tahoma"/>
                <a:cs typeface="Tahoma"/>
              </a:rPr>
              <a:t> </a:t>
            </a:r>
            <a:r>
              <a:rPr sz="3000" spc="-229" dirty="0">
                <a:latin typeface="Tahoma"/>
                <a:cs typeface="Tahoma"/>
              </a:rPr>
              <a:t>and</a:t>
            </a:r>
            <a:r>
              <a:rPr sz="3000" spc="-295" dirty="0">
                <a:latin typeface="Tahoma"/>
                <a:cs typeface="Tahoma"/>
              </a:rPr>
              <a:t> </a:t>
            </a:r>
            <a:r>
              <a:rPr sz="3000" spc="-345" dirty="0">
                <a:latin typeface="Tahoma"/>
                <a:cs typeface="Tahoma"/>
              </a:rPr>
              <a:t>we</a:t>
            </a:r>
            <a:r>
              <a:rPr sz="3000" spc="-270" dirty="0">
                <a:latin typeface="Tahoma"/>
                <a:cs typeface="Tahoma"/>
              </a:rPr>
              <a:t> </a:t>
            </a:r>
            <a:r>
              <a:rPr sz="3000" spc="-229" dirty="0">
                <a:latin typeface="Tahoma"/>
                <a:cs typeface="Tahoma"/>
              </a:rPr>
              <a:t>can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45" dirty="0">
                <a:latin typeface="Tahoma"/>
                <a:cs typeface="Tahoma"/>
              </a:rPr>
              <a:t>expect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00" dirty="0">
                <a:latin typeface="Tahoma"/>
                <a:cs typeface="Tahoma"/>
              </a:rPr>
              <a:t>more  </a:t>
            </a:r>
            <a:r>
              <a:rPr sz="3000" spc="-225" dirty="0">
                <a:latin typeface="Tahoma"/>
                <a:cs typeface="Tahoma"/>
              </a:rPr>
              <a:t>conferences</a:t>
            </a:r>
            <a:r>
              <a:rPr sz="3000" spc="-290" dirty="0">
                <a:latin typeface="Tahoma"/>
                <a:cs typeface="Tahoma"/>
              </a:rPr>
              <a:t> </a:t>
            </a:r>
            <a:r>
              <a:rPr sz="3000" spc="-229" dirty="0">
                <a:latin typeface="Tahoma"/>
                <a:cs typeface="Tahoma"/>
              </a:rPr>
              <a:t>and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40" dirty="0">
                <a:latin typeface="Tahoma"/>
                <a:cs typeface="Tahoma"/>
              </a:rPr>
              <a:t>exhib</a:t>
            </a:r>
            <a:r>
              <a:rPr sz="3000" spc="-125" dirty="0">
                <a:latin typeface="Tahoma"/>
                <a:cs typeface="Tahoma"/>
              </a:rPr>
              <a:t>i</a:t>
            </a:r>
            <a:r>
              <a:rPr sz="3000" spc="-195" dirty="0">
                <a:latin typeface="Tahoma"/>
                <a:cs typeface="Tahoma"/>
              </a:rPr>
              <a:t>tions</a:t>
            </a:r>
            <a:r>
              <a:rPr sz="3000" spc="-310" dirty="0">
                <a:latin typeface="Tahoma"/>
                <a:cs typeface="Tahoma"/>
              </a:rPr>
              <a:t> </a:t>
            </a:r>
            <a:r>
              <a:rPr sz="3000" spc="-185" dirty="0">
                <a:latin typeface="Tahoma"/>
                <a:cs typeface="Tahoma"/>
              </a:rPr>
              <a:t>to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35" dirty="0">
                <a:latin typeface="Tahoma"/>
                <a:cs typeface="Tahoma"/>
              </a:rPr>
              <a:t>be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240" dirty="0">
                <a:latin typeface="Tahoma"/>
                <a:cs typeface="Tahoma"/>
              </a:rPr>
              <a:t>staged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180" dirty="0">
                <a:latin typeface="Tahoma"/>
                <a:cs typeface="Tahoma"/>
              </a:rPr>
              <a:t>in</a:t>
            </a:r>
            <a:r>
              <a:rPr sz="3000" spc="-280" dirty="0">
                <a:latin typeface="Tahoma"/>
                <a:cs typeface="Tahoma"/>
              </a:rPr>
              <a:t> </a:t>
            </a:r>
            <a:r>
              <a:rPr sz="3000" spc="-175" dirty="0">
                <a:latin typeface="Tahoma"/>
                <a:cs typeface="Tahoma"/>
              </a:rPr>
              <a:t>t</a:t>
            </a:r>
            <a:r>
              <a:rPr sz="3000" spc="-254" dirty="0">
                <a:latin typeface="Tahoma"/>
                <a:cs typeface="Tahoma"/>
              </a:rPr>
              <a:t>he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759690" y="4360926"/>
            <a:ext cx="45910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10" dirty="0">
                <a:latin typeface="Tahoma"/>
                <a:cs typeface="Tahoma"/>
              </a:rPr>
              <a:t>ASE</a:t>
            </a:r>
            <a:r>
              <a:rPr sz="3000" b="1" spc="-320" dirty="0">
                <a:latin typeface="Tahoma"/>
                <a:cs typeface="Tahoma"/>
              </a:rPr>
              <a:t>A</a:t>
            </a:r>
            <a:r>
              <a:rPr sz="3000" b="1" spc="-345" dirty="0">
                <a:latin typeface="Tahoma"/>
                <a:cs typeface="Tahoma"/>
              </a:rPr>
              <a:t>N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region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45" dirty="0">
                <a:latin typeface="Tahoma"/>
                <a:cs typeface="Tahoma"/>
              </a:rPr>
              <a:t>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this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deca</a:t>
            </a:r>
            <a:r>
              <a:rPr sz="3000" b="1" spc="-229" dirty="0">
                <a:latin typeface="Tahoma"/>
                <a:cs typeface="Tahoma"/>
              </a:rPr>
              <a:t>de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97465" y="5163692"/>
            <a:ext cx="707834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4629" algn="r">
              <a:lnSpc>
                <a:spcPct val="150000"/>
              </a:lnSpc>
              <a:spcBef>
                <a:spcPts val="100"/>
              </a:spcBef>
            </a:pPr>
            <a:r>
              <a:rPr sz="3000" b="1" spc="-245" dirty="0">
                <a:latin typeface="Tahoma"/>
                <a:cs typeface="Tahoma"/>
              </a:rPr>
              <a:t>Meantime,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rec</a:t>
            </a:r>
            <a:r>
              <a:rPr sz="3000" b="1" spc="-229" dirty="0">
                <a:latin typeface="Tahoma"/>
                <a:cs typeface="Tahoma"/>
              </a:rPr>
              <a:t>overy</a:t>
            </a:r>
            <a:r>
              <a:rPr sz="3000" b="1" spc="-254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rate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is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110" dirty="0">
                <a:latin typeface="Tahoma"/>
                <a:cs typeface="Tahoma"/>
              </a:rPr>
              <a:t>l</a:t>
            </a:r>
            <a:r>
              <a:rPr sz="3000" b="1" spc="-105" dirty="0">
                <a:latin typeface="Tahoma"/>
                <a:cs typeface="Tahoma"/>
              </a:rPr>
              <a:t>i</a:t>
            </a:r>
            <a:r>
              <a:rPr sz="3000" b="1" spc="-254" dirty="0">
                <a:latin typeface="Tahoma"/>
                <a:cs typeface="Tahoma"/>
              </a:rPr>
              <a:t>k</a:t>
            </a:r>
            <a:r>
              <a:rPr sz="3000" b="1" spc="-245" dirty="0">
                <a:latin typeface="Tahoma"/>
                <a:cs typeface="Tahoma"/>
              </a:rPr>
              <a:t>e</a:t>
            </a:r>
            <a:r>
              <a:rPr sz="3000" b="1" spc="-170" dirty="0">
                <a:latin typeface="Tahoma"/>
                <a:cs typeface="Tahoma"/>
              </a:rPr>
              <a:t>ly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t</a:t>
            </a:r>
            <a:r>
              <a:rPr sz="3000" b="1" spc="-204" dirty="0">
                <a:latin typeface="Tahoma"/>
                <a:cs typeface="Tahoma"/>
              </a:rPr>
              <a:t>o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be  </a:t>
            </a:r>
            <a:r>
              <a:rPr sz="3000" b="1" spc="-265" dirty="0">
                <a:latin typeface="Tahoma"/>
                <a:cs typeface="Tahoma"/>
              </a:rPr>
              <a:t>betwe</a:t>
            </a:r>
            <a:r>
              <a:rPr sz="3000" b="1" spc="-250" dirty="0">
                <a:latin typeface="Tahoma"/>
                <a:cs typeface="Tahoma"/>
              </a:rPr>
              <a:t>e</a:t>
            </a:r>
            <a:r>
              <a:rPr sz="3000" b="1" spc="-245" dirty="0">
                <a:latin typeface="Tahoma"/>
                <a:cs typeface="Tahoma"/>
              </a:rPr>
              <a:t>n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375" dirty="0">
                <a:latin typeface="Tahoma"/>
                <a:cs typeface="Tahoma"/>
              </a:rPr>
              <a:t>60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375" dirty="0">
                <a:latin typeface="Tahoma"/>
                <a:cs typeface="Tahoma"/>
              </a:rPr>
              <a:t>80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per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c</a:t>
            </a:r>
            <a:r>
              <a:rPr sz="3000" b="1" spc="-225" dirty="0">
                <a:latin typeface="Tahoma"/>
                <a:cs typeface="Tahoma"/>
              </a:rPr>
              <a:t>ent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different  </a:t>
            </a:r>
            <a:r>
              <a:rPr sz="3000" b="1" spc="-210" dirty="0">
                <a:latin typeface="Tahoma"/>
                <a:cs typeface="Tahoma"/>
              </a:rPr>
              <a:t>countries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for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th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54" dirty="0">
                <a:latin typeface="Tahoma"/>
                <a:cs typeface="Tahoma"/>
              </a:rPr>
              <a:t>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year,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40" dirty="0">
                <a:latin typeface="Tahoma"/>
                <a:cs typeface="Tahoma"/>
              </a:rPr>
              <a:t>with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60" dirty="0">
                <a:latin typeface="Tahoma"/>
                <a:cs typeface="Tahoma"/>
              </a:rPr>
              <a:t>full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recovery</a:t>
            </a:r>
            <a:r>
              <a:rPr sz="3000" b="1" spc="-250" dirty="0">
                <a:latin typeface="Tahoma"/>
                <a:cs typeface="Tahoma"/>
              </a:rPr>
              <a:t> </a:t>
            </a:r>
            <a:r>
              <a:rPr sz="3000" b="1" spc="-145" dirty="0">
                <a:latin typeface="Tahoma"/>
                <a:cs typeface="Tahoma"/>
              </a:rPr>
              <a:t>to  </a:t>
            </a:r>
            <a:r>
              <a:rPr sz="3000" b="1" spc="-235" dirty="0">
                <a:latin typeface="Tahoma"/>
                <a:cs typeface="Tahoma"/>
              </a:rPr>
              <a:t>be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ac</a:t>
            </a:r>
            <a:r>
              <a:rPr sz="3000" b="1" spc="-245" dirty="0">
                <a:latin typeface="Tahoma"/>
                <a:cs typeface="Tahoma"/>
              </a:rPr>
              <a:t>h</a:t>
            </a:r>
            <a:r>
              <a:rPr sz="3000" b="1" spc="-215" dirty="0">
                <a:latin typeface="Tahoma"/>
                <a:cs typeface="Tahoma"/>
              </a:rPr>
              <a:t>iev</a:t>
            </a:r>
            <a:r>
              <a:rPr sz="3000" b="1" spc="-250" dirty="0">
                <a:latin typeface="Tahoma"/>
                <a:cs typeface="Tahoma"/>
              </a:rPr>
              <a:t>e</a:t>
            </a:r>
            <a:r>
              <a:rPr sz="3000" b="1" spc="-195" dirty="0">
                <a:latin typeface="Tahoma"/>
                <a:cs typeface="Tahoma"/>
              </a:rPr>
              <a:t>d</a:t>
            </a:r>
            <a:r>
              <a:rPr sz="3000" b="1" spc="-31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by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0" dirty="0">
                <a:latin typeface="Tahoma"/>
                <a:cs typeface="Tahoma"/>
              </a:rPr>
              <a:t>next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year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at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earlie</a:t>
            </a:r>
            <a:r>
              <a:rPr sz="3000" b="1" spc="-215" dirty="0">
                <a:latin typeface="Tahoma"/>
                <a:cs typeface="Tahoma"/>
              </a:rPr>
              <a:t>s</a:t>
            </a:r>
            <a:r>
              <a:rPr sz="3000" b="1" spc="-165" dirty="0">
                <a:latin typeface="Tahoma"/>
                <a:cs typeface="Tahoma"/>
              </a:rPr>
              <a:t>t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8700" y="1028700"/>
            <a:ext cx="8408035" cy="887094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88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85"/>
              </a:spcBef>
            </a:pPr>
            <a:r>
              <a:rPr sz="4800" b="0" spc="335" dirty="0">
                <a:latin typeface="Cambria"/>
                <a:cs typeface="Cambria"/>
              </a:rPr>
              <a:t>Current</a:t>
            </a:r>
            <a:r>
              <a:rPr sz="4800" b="0" spc="70" dirty="0">
                <a:latin typeface="Cambria"/>
                <a:cs typeface="Cambria"/>
              </a:rPr>
              <a:t> </a:t>
            </a:r>
            <a:r>
              <a:rPr sz="4800" b="0" spc="360" dirty="0">
                <a:latin typeface="Cambria"/>
                <a:cs typeface="Cambria"/>
              </a:rPr>
              <a:t>Situation</a:t>
            </a:r>
            <a:r>
              <a:rPr sz="4800" b="0" spc="45" dirty="0">
                <a:latin typeface="Cambria"/>
                <a:cs typeface="Cambria"/>
              </a:rPr>
              <a:t> </a:t>
            </a:r>
            <a:r>
              <a:rPr sz="4800" b="0" spc="385" dirty="0">
                <a:latin typeface="Cambria"/>
                <a:cs typeface="Cambria"/>
              </a:rPr>
              <a:t>in</a:t>
            </a:r>
            <a:r>
              <a:rPr sz="4800" b="0" spc="70" dirty="0">
                <a:latin typeface="Cambria"/>
                <a:cs typeface="Cambria"/>
              </a:rPr>
              <a:t> </a:t>
            </a:r>
            <a:r>
              <a:rPr sz="4800" b="0" spc="409" dirty="0">
                <a:latin typeface="Cambria"/>
                <a:cs typeface="Cambria"/>
              </a:rPr>
              <a:t>ASEAN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88000" cy="469900"/>
          </a:xfrm>
          <a:custGeom>
            <a:avLst/>
            <a:gdLst/>
            <a:ahLst/>
            <a:cxnLst/>
            <a:rect l="l" t="t" r="r" b="b"/>
            <a:pathLst>
              <a:path w="18288000" h="469900">
                <a:moveTo>
                  <a:pt x="18287999" y="0"/>
                </a:moveTo>
                <a:lnTo>
                  <a:pt x="18287999" y="469392"/>
                </a:lnTo>
                <a:lnTo>
                  <a:pt x="0" y="469392"/>
                </a:lnTo>
                <a:lnTo>
                  <a:pt x="0" y="0"/>
                </a:lnTo>
                <a:lnTo>
                  <a:pt x="18287999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817607"/>
            <a:ext cx="18288000" cy="469900"/>
          </a:xfrm>
          <a:custGeom>
            <a:avLst/>
            <a:gdLst/>
            <a:ahLst/>
            <a:cxnLst/>
            <a:rect l="l" t="t" r="r" b="b"/>
            <a:pathLst>
              <a:path w="18288000" h="469900">
                <a:moveTo>
                  <a:pt x="0" y="0"/>
                </a:moveTo>
                <a:lnTo>
                  <a:pt x="0" y="469390"/>
                </a:lnTo>
                <a:lnTo>
                  <a:pt x="18287998" y="469390"/>
                </a:lnTo>
                <a:lnTo>
                  <a:pt x="1828799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49640" y="3447288"/>
            <a:ext cx="1188720" cy="73660"/>
          </a:xfrm>
          <a:custGeom>
            <a:avLst/>
            <a:gdLst/>
            <a:ahLst/>
            <a:cxnLst/>
            <a:rect l="l" t="t" r="r" b="b"/>
            <a:pathLst>
              <a:path w="1188720" h="73660">
                <a:moveTo>
                  <a:pt x="1152143" y="0"/>
                </a:moveTo>
                <a:lnTo>
                  <a:pt x="36575" y="0"/>
                </a:lnTo>
                <a:lnTo>
                  <a:pt x="22342" y="2875"/>
                </a:lnTo>
                <a:lnTo>
                  <a:pt x="10715" y="10715"/>
                </a:lnTo>
                <a:lnTo>
                  <a:pt x="2875" y="22342"/>
                </a:lnTo>
                <a:lnTo>
                  <a:pt x="0" y="36575"/>
                </a:lnTo>
                <a:lnTo>
                  <a:pt x="2875" y="50809"/>
                </a:lnTo>
                <a:lnTo>
                  <a:pt x="10715" y="62436"/>
                </a:lnTo>
                <a:lnTo>
                  <a:pt x="22342" y="70276"/>
                </a:lnTo>
                <a:lnTo>
                  <a:pt x="36575" y="73151"/>
                </a:lnTo>
                <a:lnTo>
                  <a:pt x="1152143" y="73151"/>
                </a:lnTo>
                <a:lnTo>
                  <a:pt x="1166377" y="70276"/>
                </a:lnTo>
                <a:lnTo>
                  <a:pt x="1178004" y="62436"/>
                </a:lnTo>
                <a:lnTo>
                  <a:pt x="1185844" y="50809"/>
                </a:lnTo>
                <a:lnTo>
                  <a:pt x="1188719" y="36575"/>
                </a:lnTo>
                <a:lnTo>
                  <a:pt x="1185844" y="22342"/>
                </a:lnTo>
                <a:lnTo>
                  <a:pt x="1178004" y="10715"/>
                </a:lnTo>
                <a:lnTo>
                  <a:pt x="1166377" y="2875"/>
                </a:lnTo>
                <a:lnTo>
                  <a:pt x="1152143" y="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29278" y="3231642"/>
            <a:ext cx="504825" cy="504825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0" y="252222"/>
                </a:moveTo>
                <a:lnTo>
                  <a:pt x="4062" y="206879"/>
                </a:lnTo>
                <a:lnTo>
                  <a:pt x="15777" y="164205"/>
                </a:lnTo>
                <a:lnTo>
                  <a:pt x="34431" y="124911"/>
                </a:lnTo>
                <a:lnTo>
                  <a:pt x="59312" y="89710"/>
                </a:lnTo>
                <a:lnTo>
                  <a:pt x="89710" y="59312"/>
                </a:lnTo>
                <a:lnTo>
                  <a:pt x="124911" y="34431"/>
                </a:lnTo>
                <a:lnTo>
                  <a:pt x="164205" y="15777"/>
                </a:lnTo>
                <a:lnTo>
                  <a:pt x="206879" y="4062"/>
                </a:lnTo>
                <a:lnTo>
                  <a:pt x="252222" y="0"/>
                </a:lnTo>
                <a:lnTo>
                  <a:pt x="297564" y="4062"/>
                </a:lnTo>
                <a:lnTo>
                  <a:pt x="340238" y="15777"/>
                </a:lnTo>
                <a:lnTo>
                  <a:pt x="379532" y="34431"/>
                </a:lnTo>
                <a:lnTo>
                  <a:pt x="414733" y="59312"/>
                </a:lnTo>
                <a:lnTo>
                  <a:pt x="445131" y="89710"/>
                </a:lnTo>
                <a:lnTo>
                  <a:pt x="470012" y="124911"/>
                </a:lnTo>
                <a:lnTo>
                  <a:pt x="488666" y="164205"/>
                </a:lnTo>
                <a:lnTo>
                  <a:pt x="500381" y="206879"/>
                </a:lnTo>
                <a:lnTo>
                  <a:pt x="504444" y="252222"/>
                </a:lnTo>
                <a:lnTo>
                  <a:pt x="500381" y="297564"/>
                </a:lnTo>
                <a:lnTo>
                  <a:pt x="488666" y="340238"/>
                </a:lnTo>
                <a:lnTo>
                  <a:pt x="470012" y="379532"/>
                </a:lnTo>
                <a:lnTo>
                  <a:pt x="445131" y="414733"/>
                </a:lnTo>
                <a:lnTo>
                  <a:pt x="414733" y="445131"/>
                </a:lnTo>
                <a:lnTo>
                  <a:pt x="379532" y="470012"/>
                </a:lnTo>
                <a:lnTo>
                  <a:pt x="340238" y="488666"/>
                </a:lnTo>
                <a:lnTo>
                  <a:pt x="297564" y="500381"/>
                </a:lnTo>
                <a:lnTo>
                  <a:pt x="252222" y="504443"/>
                </a:lnTo>
                <a:lnTo>
                  <a:pt x="206879" y="500381"/>
                </a:lnTo>
                <a:lnTo>
                  <a:pt x="164205" y="488666"/>
                </a:lnTo>
                <a:lnTo>
                  <a:pt x="124911" y="470012"/>
                </a:lnTo>
                <a:lnTo>
                  <a:pt x="89710" y="445131"/>
                </a:lnTo>
                <a:lnTo>
                  <a:pt x="59312" y="414733"/>
                </a:lnTo>
                <a:lnTo>
                  <a:pt x="34431" y="379532"/>
                </a:lnTo>
                <a:lnTo>
                  <a:pt x="15777" y="340238"/>
                </a:lnTo>
                <a:lnTo>
                  <a:pt x="4062" y="297564"/>
                </a:lnTo>
                <a:lnTo>
                  <a:pt x="0" y="252222"/>
                </a:lnTo>
                <a:close/>
              </a:path>
            </a:pathLst>
          </a:custGeom>
          <a:ln w="114300">
            <a:solidFill>
              <a:srgbClr val="FFD5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80107" y="4430474"/>
            <a:ext cx="5001895" cy="4319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indent="-3810" algn="ctr">
              <a:lnSpc>
                <a:spcPct val="114999"/>
              </a:lnSpc>
              <a:spcBef>
                <a:spcPts val="90"/>
              </a:spcBef>
            </a:pPr>
            <a:r>
              <a:rPr sz="3500" b="1" spc="-725" dirty="0">
                <a:latin typeface="Tahoma"/>
                <a:cs typeface="Tahoma"/>
              </a:rPr>
              <a:t>W</a:t>
            </a:r>
            <a:r>
              <a:rPr sz="3500" b="1" spc="-210" dirty="0">
                <a:latin typeface="Tahoma"/>
                <a:cs typeface="Tahoma"/>
              </a:rPr>
              <a:t>i</a:t>
            </a:r>
            <a:r>
              <a:rPr sz="3500" b="1" spc="-240" dirty="0">
                <a:latin typeface="Tahoma"/>
                <a:cs typeface="Tahoma"/>
              </a:rPr>
              <a:t>th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260" dirty="0">
                <a:latin typeface="Tahoma"/>
                <a:cs typeface="Tahoma"/>
              </a:rPr>
              <a:t>the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35" dirty="0">
                <a:latin typeface="Tahoma"/>
                <a:cs typeface="Tahoma"/>
              </a:rPr>
              <a:t>re</a:t>
            </a:r>
            <a:r>
              <a:rPr sz="3500" b="1" spc="-300" dirty="0">
                <a:latin typeface="Tahoma"/>
                <a:cs typeface="Tahoma"/>
              </a:rPr>
              <a:t>o</a:t>
            </a:r>
            <a:r>
              <a:rPr sz="3500" b="1" spc="-275" dirty="0">
                <a:latin typeface="Tahoma"/>
                <a:cs typeface="Tahoma"/>
              </a:rPr>
              <a:t>pen</a:t>
            </a:r>
            <a:r>
              <a:rPr sz="3500" b="1" spc="-125" dirty="0">
                <a:latin typeface="Tahoma"/>
                <a:cs typeface="Tahoma"/>
              </a:rPr>
              <a:t>i</a:t>
            </a:r>
            <a:r>
              <a:rPr sz="3500" b="1" spc="-330" dirty="0">
                <a:latin typeface="Tahoma"/>
                <a:cs typeface="Tahoma"/>
              </a:rPr>
              <a:t>ng</a:t>
            </a:r>
            <a:r>
              <a:rPr sz="3500" b="1" spc="-350" dirty="0">
                <a:latin typeface="Tahoma"/>
                <a:cs typeface="Tahoma"/>
              </a:rPr>
              <a:t> </a:t>
            </a:r>
            <a:r>
              <a:rPr sz="3500" b="1" spc="-235" dirty="0">
                <a:latin typeface="Tahoma"/>
                <a:cs typeface="Tahoma"/>
              </a:rPr>
              <a:t>of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the  </a:t>
            </a:r>
            <a:r>
              <a:rPr sz="3500" b="1" spc="-265" dirty="0">
                <a:latin typeface="Tahoma"/>
                <a:cs typeface="Tahoma"/>
              </a:rPr>
              <a:t>China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240" dirty="0">
                <a:latin typeface="Tahoma"/>
                <a:cs typeface="Tahoma"/>
              </a:rPr>
              <a:t>b</a:t>
            </a:r>
            <a:r>
              <a:rPr sz="3500" b="1" spc="-250" dirty="0">
                <a:latin typeface="Tahoma"/>
                <a:cs typeface="Tahoma"/>
              </a:rPr>
              <a:t>orders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65" dirty="0">
                <a:latin typeface="Tahoma"/>
                <a:cs typeface="Tahoma"/>
              </a:rPr>
              <a:t>and</a:t>
            </a:r>
            <a:r>
              <a:rPr sz="3500" b="1" spc="-350" dirty="0">
                <a:latin typeface="Tahoma"/>
                <a:cs typeface="Tahoma"/>
              </a:rPr>
              <a:t> </a:t>
            </a:r>
            <a:r>
              <a:rPr sz="3500" b="1" spc="-240" dirty="0">
                <a:latin typeface="Tahoma"/>
                <a:cs typeface="Tahoma"/>
              </a:rPr>
              <a:t>market  </a:t>
            </a:r>
            <a:r>
              <a:rPr sz="3500" b="1" spc="-200" dirty="0">
                <a:latin typeface="Tahoma"/>
                <a:cs typeface="Tahoma"/>
              </a:rPr>
              <a:t>si</a:t>
            </a:r>
            <a:r>
              <a:rPr sz="3500" b="1" spc="-305" dirty="0">
                <a:latin typeface="Tahoma"/>
                <a:cs typeface="Tahoma"/>
              </a:rPr>
              <a:t>n</a:t>
            </a:r>
            <a:r>
              <a:rPr sz="3500" b="1" spc="-265" dirty="0">
                <a:latin typeface="Tahoma"/>
                <a:cs typeface="Tahoma"/>
              </a:rPr>
              <a:t>ce</a:t>
            </a:r>
            <a:r>
              <a:rPr sz="3500" b="1" spc="-355" dirty="0">
                <a:latin typeface="Tahoma"/>
                <a:cs typeface="Tahoma"/>
              </a:rPr>
              <a:t> </a:t>
            </a:r>
            <a:r>
              <a:rPr sz="3500" b="1" spc="-240" dirty="0">
                <a:latin typeface="Tahoma"/>
                <a:cs typeface="Tahoma"/>
              </a:rPr>
              <a:t>Januar</a:t>
            </a:r>
            <a:r>
              <a:rPr sz="3500" b="1" spc="-229" dirty="0">
                <a:latin typeface="Tahoma"/>
                <a:cs typeface="Tahoma"/>
              </a:rPr>
              <a:t>y</a:t>
            </a:r>
            <a:r>
              <a:rPr sz="3500" b="1" spc="-135" dirty="0">
                <a:latin typeface="Tahoma"/>
                <a:cs typeface="Tahoma"/>
              </a:rPr>
              <a:t>,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165" dirty="0">
                <a:latin typeface="Tahoma"/>
                <a:cs typeface="Tahoma"/>
              </a:rPr>
              <a:t>it</a:t>
            </a:r>
            <a:r>
              <a:rPr sz="3500" b="1" spc="-345" dirty="0">
                <a:latin typeface="Tahoma"/>
                <a:cs typeface="Tahoma"/>
              </a:rPr>
              <a:t> </a:t>
            </a:r>
            <a:r>
              <a:rPr sz="3500" b="1" spc="-360" dirty="0">
                <a:latin typeface="Tahoma"/>
                <a:cs typeface="Tahoma"/>
              </a:rPr>
              <a:t>wo</a:t>
            </a:r>
            <a:r>
              <a:rPr sz="3500" b="1" spc="-320" dirty="0">
                <a:latin typeface="Tahoma"/>
                <a:cs typeface="Tahoma"/>
              </a:rPr>
              <a:t>u</a:t>
            </a:r>
            <a:r>
              <a:rPr sz="3500" b="1" spc="-170" dirty="0">
                <a:latin typeface="Tahoma"/>
                <a:cs typeface="Tahoma"/>
              </a:rPr>
              <a:t>ld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00" dirty="0">
                <a:latin typeface="Tahoma"/>
                <a:cs typeface="Tahoma"/>
              </a:rPr>
              <a:t>be  </a:t>
            </a:r>
            <a:r>
              <a:rPr sz="3500" b="1" spc="-290" dirty="0">
                <a:latin typeface="Tahoma"/>
                <a:cs typeface="Tahoma"/>
              </a:rPr>
              <a:t>a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40" dirty="0">
                <a:latin typeface="Tahoma"/>
                <a:cs typeface="Tahoma"/>
              </a:rPr>
              <a:t>bo</a:t>
            </a:r>
            <a:r>
              <a:rPr sz="3500" b="1" spc="-254" dirty="0">
                <a:latin typeface="Tahoma"/>
                <a:cs typeface="Tahoma"/>
              </a:rPr>
              <a:t>o</a:t>
            </a:r>
            <a:r>
              <a:rPr sz="3500" b="1" spc="-245" dirty="0">
                <a:latin typeface="Tahoma"/>
                <a:cs typeface="Tahoma"/>
              </a:rPr>
              <a:t>st</a:t>
            </a:r>
            <a:r>
              <a:rPr sz="3500" b="1" spc="-315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to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60" dirty="0">
                <a:latin typeface="Tahoma"/>
                <a:cs typeface="Tahoma"/>
              </a:rPr>
              <a:t>the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370" dirty="0">
                <a:latin typeface="Tahoma"/>
                <a:cs typeface="Tahoma"/>
              </a:rPr>
              <a:t>MICE  </a:t>
            </a:r>
            <a:r>
              <a:rPr sz="3500" b="1" spc="-195" dirty="0">
                <a:latin typeface="Tahoma"/>
                <a:cs typeface="Tahoma"/>
              </a:rPr>
              <a:t>in</a:t>
            </a:r>
            <a:r>
              <a:rPr sz="3500" b="1" spc="-254" dirty="0">
                <a:latin typeface="Tahoma"/>
                <a:cs typeface="Tahoma"/>
              </a:rPr>
              <a:t>d</a:t>
            </a:r>
            <a:r>
              <a:rPr sz="3500" b="1" spc="-285" dirty="0">
                <a:latin typeface="Tahoma"/>
                <a:cs typeface="Tahoma"/>
              </a:rPr>
              <a:t>us</a:t>
            </a:r>
            <a:r>
              <a:rPr sz="3500" b="1" spc="-220" dirty="0">
                <a:latin typeface="Tahoma"/>
                <a:cs typeface="Tahoma"/>
              </a:rPr>
              <a:t>t</a:t>
            </a:r>
            <a:r>
              <a:rPr sz="3500" b="1" spc="-245" dirty="0">
                <a:latin typeface="Tahoma"/>
                <a:cs typeface="Tahoma"/>
              </a:rPr>
              <a:t>ry</a:t>
            </a:r>
            <a:r>
              <a:rPr sz="3500" b="1" spc="-350" dirty="0">
                <a:latin typeface="Tahoma"/>
                <a:cs typeface="Tahoma"/>
              </a:rPr>
              <a:t> </a:t>
            </a:r>
            <a:r>
              <a:rPr sz="3500" b="1" spc="-265" dirty="0">
                <a:latin typeface="Tahoma"/>
                <a:cs typeface="Tahoma"/>
              </a:rPr>
              <a:t>and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04" dirty="0">
                <a:latin typeface="Tahoma"/>
                <a:cs typeface="Tahoma"/>
              </a:rPr>
              <a:t>t</a:t>
            </a:r>
            <a:r>
              <a:rPr sz="3500" b="1" spc="-295" dirty="0">
                <a:latin typeface="Tahoma"/>
                <a:cs typeface="Tahoma"/>
              </a:rPr>
              <a:t>he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90" dirty="0">
                <a:latin typeface="Tahoma"/>
                <a:cs typeface="Tahoma"/>
              </a:rPr>
              <a:t>en</a:t>
            </a:r>
            <a:r>
              <a:rPr sz="3500" b="1" spc="-210" dirty="0">
                <a:latin typeface="Tahoma"/>
                <a:cs typeface="Tahoma"/>
              </a:rPr>
              <a:t>t</a:t>
            </a:r>
            <a:r>
              <a:rPr sz="3500" b="1" spc="-190" dirty="0">
                <a:latin typeface="Tahoma"/>
                <a:cs typeface="Tahoma"/>
              </a:rPr>
              <a:t>ire  </a:t>
            </a:r>
            <a:r>
              <a:rPr sz="3500" b="1" spc="-270" dirty="0">
                <a:latin typeface="Tahoma"/>
                <a:cs typeface="Tahoma"/>
              </a:rPr>
              <a:t>economies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10" dirty="0">
                <a:latin typeface="Tahoma"/>
                <a:cs typeface="Tahoma"/>
              </a:rPr>
              <a:t>in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the  </a:t>
            </a:r>
            <a:r>
              <a:rPr sz="3500" b="1" spc="-285" dirty="0">
                <a:latin typeface="Tahoma"/>
                <a:cs typeface="Tahoma"/>
              </a:rPr>
              <a:t>Sou</a:t>
            </a:r>
            <a:r>
              <a:rPr sz="3500" b="1" spc="-200" dirty="0">
                <a:latin typeface="Tahoma"/>
                <a:cs typeface="Tahoma"/>
              </a:rPr>
              <a:t>t</a:t>
            </a:r>
            <a:r>
              <a:rPr sz="3500" b="1" spc="-275" dirty="0">
                <a:latin typeface="Tahoma"/>
                <a:cs typeface="Tahoma"/>
              </a:rPr>
              <a:t>heast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420" dirty="0">
                <a:latin typeface="Tahoma"/>
                <a:cs typeface="Tahoma"/>
              </a:rPr>
              <a:t>A</a:t>
            </a:r>
            <a:r>
              <a:rPr sz="3500" b="1" spc="-310" dirty="0">
                <a:latin typeface="Tahoma"/>
                <a:cs typeface="Tahoma"/>
              </a:rPr>
              <a:t>s</a:t>
            </a:r>
            <a:r>
              <a:rPr sz="3500" b="1" spc="-235" dirty="0">
                <a:latin typeface="Tahoma"/>
                <a:cs typeface="Tahoma"/>
              </a:rPr>
              <a:t>ian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260" dirty="0">
                <a:latin typeface="Tahoma"/>
                <a:cs typeface="Tahoma"/>
              </a:rPr>
              <a:t>region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469873" y="3231642"/>
            <a:ext cx="504825" cy="504825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0" y="252222"/>
                </a:moveTo>
                <a:lnTo>
                  <a:pt x="4062" y="206879"/>
                </a:lnTo>
                <a:lnTo>
                  <a:pt x="15777" y="164205"/>
                </a:lnTo>
                <a:lnTo>
                  <a:pt x="34431" y="124911"/>
                </a:lnTo>
                <a:lnTo>
                  <a:pt x="59312" y="89710"/>
                </a:lnTo>
                <a:lnTo>
                  <a:pt x="89710" y="59312"/>
                </a:lnTo>
                <a:lnTo>
                  <a:pt x="124911" y="34431"/>
                </a:lnTo>
                <a:lnTo>
                  <a:pt x="164205" y="15777"/>
                </a:lnTo>
                <a:lnTo>
                  <a:pt x="206879" y="4062"/>
                </a:lnTo>
                <a:lnTo>
                  <a:pt x="252222" y="0"/>
                </a:lnTo>
                <a:lnTo>
                  <a:pt x="297564" y="4062"/>
                </a:lnTo>
                <a:lnTo>
                  <a:pt x="340238" y="15777"/>
                </a:lnTo>
                <a:lnTo>
                  <a:pt x="379532" y="34431"/>
                </a:lnTo>
                <a:lnTo>
                  <a:pt x="414733" y="59312"/>
                </a:lnTo>
                <a:lnTo>
                  <a:pt x="445131" y="89710"/>
                </a:lnTo>
                <a:lnTo>
                  <a:pt x="470012" y="124911"/>
                </a:lnTo>
                <a:lnTo>
                  <a:pt x="488666" y="164205"/>
                </a:lnTo>
                <a:lnTo>
                  <a:pt x="500381" y="206879"/>
                </a:lnTo>
                <a:lnTo>
                  <a:pt x="504444" y="252222"/>
                </a:lnTo>
                <a:lnTo>
                  <a:pt x="500381" y="297564"/>
                </a:lnTo>
                <a:lnTo>
                  <a:pt x="488666" y="340238"/>
                </a:lnTo>
                <a:lnTo>
                  <a:pt x="470012" y="379532"/>
                </a:lnTo>
                <a:lnTo>
                  <a:pt x="445131" y="414733"/>
                </a:lnTo>
                <a:lnTo>
                  <a:pt x="414733" y="445131"/>
                </a:lnTo>
                <a:lnTo>
                  <a:pt x="379532" y="470012"/>
                </a:lnTo>
                <a:lnTo>
                  <a:pt x="340238" y="488666"/>
                </a:lnTo>
                <a:lnTo>
                  <a:pt x="297564" y="500381"/>
                </a:lnTo>
                <a:lnTo>
                  <a:pt x="252222" y="504443"/>
                </a:lnTo>
                <a:lnTo>
                  <a:pt x="206879" y="500381"/>
                </a:lnTo>
                <a:lnTo>
                  <a:pt x="164205" y="488666"/>
                </a:lnTo>
                <a:lnTo>
                  <a:pt x="124911" y="470012"/>
                </a:lnTo>
                <a:lnTo>
                  <a:pt x="89710" y="445131"/>
                </a:lnTo>
                <a:lnTo>
                  <a:pt x="59312" y="414733"/>
                </a:lnTo>
                <a:lnTo>
                  <a:pt x="34431" y="379532"/>
                </a:lnTo>
                <a:lnTo>
                  <a:pt x="15777" y="340238"/>
                </a:lnTo>
                <a:lnTo>
                  <a:pt x="4062" y="297564"/>
                </a:lnTo>
                <a:lnTo>
                  <a:pt x="0" y="252222"/>
                </a:lnTo>
                <a:close/>
              </a:path>
            </a:pathLst>
          </a:custGeom>
          <a:ln w="114300">
            <a:solidFill>
              <a:srgbClr val="FFD5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050016" y="4395342"/>
            <a:ext cx="5341620" cy="3760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3500" b="1" spc="-265" dirty="0">
                <a:latin typeface="Tahoma"/>
                <a:cs typeface="Tahoma"/>
              </a:rPr>
              <a:t>Sin</a:t>
            </a:r>
            <a:r>
              <a:rPr sz="3500" b="1" spc="-315" dirty="0">
                <a:latin typeface="Tahoma"/>
                <a:cs typeface="Tahoma"/>
              </a:rPr>
              <a:t>g</a:t>
            </a:r>
            <a:r>
              <a:rPr sz="3500" b="1" spc="-254" dirty="0">
                <a:latin typeface="Tahoma"/>
                <a:cs typeface="Tahoma"/>
              </a:rPr>
              <a:t>apore</a:t>
            </a:r>
            <a:r>
              <a:rPr sz="3500" b="1" spc="-350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is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400" dirty="0">
                <a:latin typeface="Tahoma"/>
                <a:cs typeface="Tahoma"/>
              </a:rPr>
              <a:t>m</a:t>
            </a:r>
            <a:r>
              <a:rPr sz="3500" b="1" spc="-229" dirty="0">
                <a:latin typeface="Tahoma"/>
                <a:cs typeface="Tahoma"/>
              </a:rPr>
              <a:t>aki</a:t>
            </a:r>
            <a:r>
              <a:rPr sz="3500" b="1" spc="-290" dirty="0">
                <a:latin typeface="Tahoma"/>
                <a:cs typeface="Tahoma"/>
              </a:rPr>
              <a:t>n</a:t>
            </a:r>
            <a:r>
              <a:rPr sz="3500" b="1" spc="-385" dirty="0">
                <a:latin typeface="Tahoma"/>
                <a:cs typeface="Tahoma"/>
              </a:rPr>
              <a:t>g</a:t>
            </a:r>
            <a:r>
              <a:rPr sz="3500" b="1" spc="-355" dirty="0">
                <a:latin typeface="Tahoma"/>
                <a:cs typeface="Tahoma"/>
              </a:rPr>
              <a:t> </a:t>
            </a:r>
            <a:r>
              <a:rPr sz="3500" b="1" spc="-235" dirty="0">
                <a:latin typeface="Tahoma"/>
                <a:cs typeface="Tahoma"/>
              </a:rPr>
              <a:t>strong  </a:t>
            </a:r>
            <a:r>
              <a:rPr sz="3500" b="1" spc="-315" dirty="0">
                <a:latin typeface="Tahoma"/>
                <a:cs typeface="Tahoma"/>
              </a:rPr>
              <a:t>headwa</a:t>
            </a:r>
            <a:r>
              <a:rPr sz="3500" b="1" spc="-265" dirty="0">
                <a:latin typeface="Tahoma"/>
                <a:cs typeface="Tahoma"/>
              </a:rPr>
              <a:t>y</a:t>
            </a:r>
            <a:r>
              <a:rPr sz="3500" b="1" spc="-295" dirty="0">
                <a:latin typeface="Tahoma"/>
                <a:cs typeface="Tahoma"/>
              </a:rPr>
              <a:t>s</a:t>
            </a:r>
            <a:r>
              <a:rPr sz="3500" b="1" spc="-365" dirty="0">
                <a:latin typeface="Tahoma"/>
                <a:cs typeface="Tahoma"/>
              </a:rPr>
              <a:t> </a:t>
            </a:r>
            <a:r>
              <a:rPr sz="3500" b="1" spc="-210" dirty="0">
                <a:latin typeface="Tahoma"/>
                <a:cs typeface="Tahoma"/>
              </a:rPr>
              <a:t>in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60" dirty="0">
                <a:latin typeface="Tahoma"/>
                <a:cs typeface="Tahoma"/>
              </a:rPr>
              <a:t>the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35" dirty="0">
                <a:latin typeface="Tahoma"/>
                <a:cs typeface="Tahoma"/>
              </a:rPr>
              <a:t>rec</a:t>
            </a:r>
            <a:r>
              <a:rPr sz="3500" b="1" spc="-295" dirty="0">
                <a:latin typeface="Tahoma"/>
                <a:cs typeface="Tahoma"/>
              </a:rPr>
              <a:t>o</a:t>
            </a:r>
            <a:r>
              <a:rPr sz="3500" b="1" spc="-275" dirty="0">
                <a:latin typeface="Tahoma"/>
                <a:cs typeface="Tahoma"/>
              </a:rPr>
              <a:t>very</a:t>
            </a:r>
            <a:r>
              <a:rPr sz="3500" b="1" spc="-350" dirty="0">
                <a:latin typeface="Tahoma"/>
                <a:cs typeface="Tahoma"/>
              </a:rPr>
              <a:t> </a:t>
            </a:r>
            <a:r>
              <a:rPr sz="3500" b="1" spc="-170" dirty="0">
                <a:latin typeface="Tahoma"/>
                <a:cs typeface="Tahoma"/>
              </a:rPr>
              <a:t>in  </a:t>
            </a:r>
            <a:r>
              <a:rPr sz="3500" b="1" spc="-260" dirty="0">
                <a:latin typeface="Tahoma"/>
                <a:cs typeface="Tahoma"/>
              </a:rPr>
              <a:t>the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450" dirty="0">
                <a:latin typeface="Tahoma"/>
                <a:cs typeface="Tahoma"/>
              </a:rPr>
              <a:t>MICE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75" dirty="0">
                <a:latin typeface="Tahoma"/>
                <a:cs typeface="Tahoma"/>
              </a:rPr>
              <a:t>market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265" dirty="0">
                <a:latin typeface="Tahoma"/>
                <a:cs typeface="Tahoma"/>
              </a:rPr>
              <a:t>and</a:t>
            </a:r>
            <a:r>
              <a:rPr sz="3500" b="1" spc="-350" dirty="0">
                <a:latin typeface="Tahoma"/>
                <a:cs typeface="Tahoma"/>
              </a:rPr>
              <a:t> </a:t>
            </a:r>
            <a:r>
              <a:rPr sz="3500" b="1" spc="-165" dirty="0">
                <a:latin typeface="Tahoma"/>
                <a:cs typeface="Tahoma"/>
              </a:rPr>
              <a:t>it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29" dirty="0">
                <a:latin typeface="Tahoma"/>
                <a:cs typeface="Tahoma"/>
              </a:rPr>
              <a:t>has  </a:t>
            </a:r>
            <a:r>
              <a:rPr sz="3500" b="1" spc="-235" dirty="0">
                <a:latin typeface="Tahoma"/>
                <a:cs typeface="Tahoma"/>
              </a:rPr>
              <a:t>attracted</a:t>
            </a:r>
            <a:r>
              <a:rPr sz="3500" b="1" spc="-370" dirty="0">
                <a:latin typeface="Tahoma"/>
                <a:cs typeface="Tahoma"/>
              </a:rPr>
              <a:t> </a:t>
            </a:r>
            <a:r>
              <a:rPr sz="3500" b="1" spc="-360" dirty="0">
                <a:latin typeface="Tahoma"/>
                <a:cs typeface="Tahoma"/>
              </a:rPr>
              <a:t>new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50" dirty="0">
                <a:latin typeface="Tahoma"/>
                <a:cs typeface="Tahoma"/>
              </a:rPr>
              <a:t>Eur</a:t>
            </a:r>
            <a:r>
              <a:rPr sz="3500" b="1" spc="-285" dirty="0">
                <a:latin typeface="Tahoma"/>
                <a:cs typeface="Tahoma"/>
              </a:rPr>
              <a:t>o</a:t>
            </a:r>
            <a:r>
              <a:rPr sz="3500" b="1" spc="-229" dirty="0">
                <a:latin typeface="Tahoma"/>
                <a:cs typeface="Tahoma"/>
              </a:rPr>
              <a:t>pean  </a:t>
            </a:r>
            <a:r>
              <a:rPr sz="3500" b="1" spc="-220" dirty="0">
                <a:latin typeface="Tahoma"/>
                <a:cs typeface="Tahoma"/>
              </a:rPr>
              <a:t>pla</a:t>
            </a:r>
            <a:r>
              <a:rPr sz="3500" b="1" spc="-245" dirty="0">
                <a:latin typeface="Tahoma"/>
                <a:cs typeface="Tahoma"/>
              </a:rPr>
              <a:t>y</a:t>
            </a:r>
            <a:r>
              <a:rPr sz="3500" b="1" spc="-270" dirty="0">
                <a:latin typeface="Tahoma"/>
                <a:cs typeface="Tahoma"/>
              </a:rPr>
              <a:t>ers</a:t>
            </a:r>
            <a:r>
              <a:rPr sz="3500" b="1" spc="-355" dirty="0">
                <a:latin typeface="Tahoma"/>
                <a:cs typeface="Tahoma"/>
              </a:rPr>
              <a:t> </a:t>
            </a:r>
            <a:r>
              <a:rPr sz="3500" b="1" spc="-135" dirty="0">
                <a:latin typeface="Tahoma"/>
                <a:cs typeface="Tahoma"/>
              </a:rPr>
              <a:t>i</a:t>
            </a:r>
            <a:r>
              <a:rPr sz="3500" b="1" spc="-280" dirty="0">
                <a:latin typeface="Tahoma"/>
                <a:cs typeface="Tahoma"/>
              </a:rPr>
              <a:t>n</a:t>
            </a:r>
            <a:r>
              <a:rPr sz="3500" b="1" spc="-215" dirty="0">
                <a:latin typeface="Tahoma"/>
                <a:cs typeface="Tahoma"/>
              </a:rPr>
              <a:t>to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60" dirty="0">
                <a:latin typeface="Tahoma"/>
                <a:cs typeface="Tahoma"/>
              </a:rPr>
              <a:t>the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c</a:t>
            </a:r>
            <a:r>
              <a:rPr sz="3500" b="1" spc="-265" dirty="0">
                <a:latin typeface="Tahoma"/>
                <a:cs typeface="Tahoma"/>
              </a:rPr>
              <a:t>o</a:t>
            </a:r>
            <a:r>
              <a:rPr sz="3500" b="1" spc="-235" dirty="0">
                <a:latin typeface="Tahoma"/>
                <a:cs typeface="Tahoma"/>
              </a:rPr>
              <a:t>untry.</a:t>
            </a:r>
            <a:endParaRPr sz="3500">
              <a:latin typeface="Tahoma"/>
              <a:cs typeface="Tahoma"/>
            </a:endParaRPr>
          </a:p>
          <a:p>
            <a:pPr marL="338455" marR="329565" algn="ctr">
              <a:lnSpc>
                <a:spcPct val="100000"/>
              </a:lnSpc>
            </a:pPr>
            <a:r>
              <a:rPr sz="3500" b="1" spc="-290" dirty="0">
                <a:latin typeface="Tahoma"/>
                <a:cs typeface="Tahoma"/>
              </a:rPr>
              <a:t>Recovery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is</a:t>
            </a:r>
            <a:r>
              <a:rPr sz="3500" b="1" spc="-345" dirty="0">
                <a:latin typeface="Tahoma"/>
                <a:cs typeface="Tahoma"/>
              </a:rPr>
              <a:t> </a:t>
            </a:r>
            <a:r>
              <a:rPr sz="3500" b="1" spc="-250" dirty="0">
                <a:latin typeface="Tahoma"/>
                <a:cs typeface="Tahoma"/>
              </a:rPr>
              <a:t>about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434" dirty="0">
                <a:latin typeface="Tahoma"/>
                <a:cs typeface="Tahoma"/>
              </a:rPr>
              <a:t>80</a:t>
            </a:r>
            <a:r>
              <a:rPr sz="3500" b="1" spc="-320" dirty="0">
                <a:latin typeface="Tahoma"/>
                <a:cs typeface="Tahoma"/>
              </a:rPr>
              <a:t> </a:t>
            </a:r>
            <a:r>
              <a:rPr sz="3500" b="1" spc="-225" dirty="0">
                <a:latin typeface="Tahoma"/>
                <a:cs typeface="Tahoma"/>
              </a:rPr>
              <a:t>p</a:t>
            </a:r>
            <a:r>
              <a:rPr sz="3500" b="1" spc="-204" dirty="0">
                <a:latin typeface="Tahoma"/>
                <a:cs typeface="Tahoma"/>
              </a:rPr>
              <a:t>er  </a:t>
            </a:r>
            <a:r>
              <a:rPr sz="3500" b="1" spc="-250" dirty="0">
                <a:latin typeface="Tahoma"/>
                <a:cs typeface="Tahoma"/>
              </a:rPr>
              <a:t>cent</a:t>
            </a:r>
            <a:r>
              <a:rPr sz="3500" b="1" spc="-350" dirty="0">
                <a:latin typeface="Tahoma"/>
                <a:cs typeface="Tahoma"/>
              </a:rPr>
              <a:t> </a:t>
            </a:r>
            <a:r>
              <a:rPr sz="3500" b="1" spc="-225" dirty="0">
                <a:latin typeface="Tahoma"/>
                <a:cs typeface="Tahoma"/>
              </a:rPr>
              <a:t>for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04" dirty="0">
                <a:latin typeface="Tahoma"/>
                <a:cs typeface="Tahoma"/>
              </a:rPr>
              <a:t>t</a:t>
            </a:r>
            <a:r>
              <a:rPr sz="3500" b="1" spc="-240" dirty="0">
                <a:latin typeface="Tahoma"/>
                <a:cs typeface="Tahoma"/>
              </a:rPr>
              <a:t>his</a:t>
            </a:r>
            <a:r>
              <a:rPr sz="3500" b="1" spc="-335" dirty="0">
                <a:latin typeface="Tahoma"/>
                <a:cs typeface="Tahoma"/>
              </a:rPr>
              <a:t> </a:t>
            </a:r>
            <a:r>
              <a:rPr sz="3500" b="1" spc="-270" dirty="0">
                <a:latin typeface="Tahoma"/>
                <a:cs typeface="Tahoma"/>
              </a:rPr>
              <a:t>year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8700" y="1028700"/>
            <a:ext cx="8371840" cy="887094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88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85"/>
              </a:spcBef>
            </a:pPr>
            <a:r>
              <a:rPr sz="4800" b="0" spc="335" dirty="0">
                <a:latin typeface="Cambria"/>
                <a:cs typeface="Cambria"/>
              </a:rPr>
              <a:t>Current</a:t>
            </a:r>
            <a:r>
              <a:rPr sz="4800" b="0" spc="65" dirty="0">
                <a:latin typeface="Cambria"/>
                <a:cs typeface="Cambria"/>
              </a:rPr>
              <a:t> </a:t>
            </a:r>
            <a:r>
              <a:rPr sz="4800" b="0" spc="360" dirty="0">
                <a:latin typeface="Cambria"/>
                <a:cs typeface="Cambria"/>
              </a:rPr>
              <a:t>Situation</a:t>
            </a:r>
            <a:r>
              <a:rPr sz="4800" b="0" spc="45" dirty="0">
                <a:latin typeface="Cambria"/>
                <a:cs typeface="Cambria"/>
              </a:rPr>
              <a:t> </a:t>
            </a:r>
            <a:r>
              <a:rPr sz="4800" b="0" spc="385" dirty="0">
                <a:latin typeface="Cambria"/>
                <a:cs typeface="Cambria"/>
              </a:rPr>
              <a:t>in</a:t>
            </a:r>
            <a:r>
              <a:rPr sz="4800" b="0" spc="70" dirty="0">
                <a:latin typeface="Cambria"/>
                <a:cs typeface="Cambria"/>
              </a:rPr>
              <a:t> </a:t>
            </a:r>
            <a:r>
              <a:rPr sz="4800" b="0" spc="409" dirty="0">
                <a:latin typeface="Cambria"/>
                <a:cs typeface="Cambria"/>
              </a:rPr>
              <a:t>ASEAN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88000" cy="469900"/>
          </a:xfrm>
          <a:custGeom>
            <a:avLst/>
            <a:gdLst/>
            <a:ahLst/>
            <a:cxnLst/>
            <a:rect l="l" t="t" r="r" b="b"/>
            <a:pathLst>
              <a:path w="18288000" h="469900">
                <a:moveTo>
                  <a:pt x="18287999" y="0"/>
                </a:moveTo>
                <a:lnTo>
                  <a:pt x="18287999" y="469392"/>
                </a:lnTo>
                <a:lnTo>
                  <a:pt x="0" y="469392"/>
                </a:lnTo>
                <a:lnTo>
                  <a:pt x="0" y="0"/>
                </a:lnTo>
                <a:lnTo>
                  <a:pt x="18287999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817607"/>
            <a:ext cx="18288000" cy="469900"/>
          </a:xfrm>
          <a:custGeom>
            <a:avLst/>
            <a:gdLst/>
            <a:ahLst/>
            <a:cxnLst/>
            <a:rect l="l" t="t" r="r" b="b"/>
            <a:pathLst>
              <a:path w="18288000" h="469900">
                <a:moveTo>
                  <a:pt x="0" y="0"/>
                </a:moveTo>
                <a:lnTo>
                  <a:pt x="0" y="469390"/>
                </a:lnTo>
                <a:lnTo>
                  <a:pt x="18287998" y="469390"/>
                </a:lnTo>
                <a:lnTo>
                  <a:pt x="1828799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43861" y="4359376"/>
            <a:ext cx="4887595" cy="3092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14999"/>
              </a:lnSpc>
              <a:spcBef>
                <a:spcPts val="90"/>
              </a:spcBef>
            </a:pPr>
            <a:r>
              <a:rPr sz="3500" b="1" spc="-300" dirty="0">
                <a:latin typeface="Tahoma"/>
                <a:cs typeface="Tahoma"/>
              </a:rPr>
              <a:t>Mal</a:t>
            </a:r>
            <a:r>
              <a:rPr sz="3500" b="1" spc="-295" dirty="0">
                <a:latin typeface="Tahoma"/>
                <a:cs typeface="Tahoma"/>
              </a:rPr>
              <a:t>a</a:t>
            </a:r>
            <a:r>
              <a:rPr sz="3500" b="1" spc="-280" dirty="0">
                <a:latin typeface="Tahoma"/>
                <a:cs typeface="Tahoma"/>
              </a:rPr>
              <a:t>ys</a:t>
            </a:r>
            <a:r>
              <a:rPr sz="3500" b="1" spc="-145" dirty="0">
                <a:latin typeface="Tahoma"/>
                <a:cs typeface="Tahoma"/>
              </a:rPr>
              <a:t>i</a:t>
            </a:r>
            <a:r>
              <a:rPr sz="3500" b="1" spc="-290" dirty="0">
                <a:latin typeface="Tahoma"/>
                <a:cs typeface="Tahoma"/>
              </a:rPr>
              <a:t>a</a:t>
            </a:r>
            <a:r>
              <a:rPr sz="3500" b="1" spc="-375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is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65" dirty="0">
                <a:latin typeface="Tahoma"/>
                <a:cs typeface="Tahoma"/>
              </a:rPr>
              <a:t>movin</a:t>
            </a:r>
            <a:r>
              <a:rPr sz="3500" b="1" spc="-385" dirty="0">
                <a:latin typeface="Tahoma"/>
                <a:cs typeface="Tahoma"/>
              </a:rPr>
              <a:t>g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40" dirty="0">
                <a:latin typeface="Tahoma"/>
                <a:cs typeface="Tahoma"/>
              </a:rPr>
              <a:t>ahead  </a:t>
            </a:r>
            <a:r>
              <a:rPr sz="3500" b="1" spc="-210" dirty="0">
                <a:latin typeface="Tahoma"/>
                <a:cs typeface="Tahoma"/>
              </a:rPr>
              <a:t>in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60" dirty="0">
                <a:latin typeface="Tahoma"/>
                <a:cs typeface="Tahoma"/>
              </a:rPr>
              <a:t>the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455" dirty="0">
                <a:latin typeface="Tahoma"/>
                <a:cs typeface="Tahoma"/>
              </a:rPr>
              <a:t>MICE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195" dirty="0">
                <a:latin typeface="Tahoma"/>
                <a:cs typeface="Tahoma"/>
              </a:rPr>
              <a:t>in</a:t>
            </a:r>
            <a:r>
              <a:rPr sz="3500" b="1" spc="-254" dirty="0">
                <a:latin typeface="Tahoma"/>
                <a:cs typeface="Tahoma"/>
              </a:rPr>
              <a:t>dustry</a:t>
            </a:r>
            <a:r>
              <a:rPr sz="3500" b="1" spc="-345" dirty="0">
                <a:latin typeface="Tahoma"/>
                <a:cs typeface="Tahoma"/>
              </a:rPr>
              <a:t> </a:t>
            </a:r>
            <a:r>
              <a:rPr sz="3500" b="1" spc="-195" dirty="0">
                <a:latin typeface="Tahoma"/>
                <a:cs typeface="Tahoma"/>
              </a:rPr>
              <a:t>but  </a:t>
            </a:r>
            <a:r>
              <a:rPr sz="3500" b="1" spc="-240" dirty="0">
                <a:latin typeface="Tahoma"/>
                <a:cs typeface="Tahoma"/>
              </a:rPr>
              <a:t>at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90" dirty="0">
                <a:latin typeface="Tahoma"/>
                <a:cs typeface="Tahoma"/>
              </a:rPr>
              <a:t>a</a:t>
            </a:r>
            <a:r>
              <a:rPr sz="3500" b="1" spc="-350" dirty="0">
                <a:latin typeface="Tahoma"/>
                <a:cs typeface="Tahoma"/>
              </a:rPr>
              <a:t> </a:t>
            </a:r>
            <a:r>
              <a:rPr sz="3500" b="1" spc="-225" dirty="0">
                <a:latin typeface="Tahoma"/>
                <a:cs typeface="Tahoma"/>
              </a:rPr>
              <a:t>slightly</a:t>
            </a:r>
            <a:r>
              <a:rPr sz="3500" b="1" spc="-345" dirty="0">
                <a:latin typeface="Tahoma"/>
                <a:cs typeface="Tahoma"/>
              </a:rPr>
              <a:t> </a:t>
            </a:r>
            <a:r>
              <a:rPr sz="3500" b="1" spc="-235" dirty="0">
                <a:latin typeface="Tahoma"/>
                <a:cs typeface="Tahoma"/>
              </a:rPr>
              <a:t>slo</a:t>
            </a:r>
            <a:r>
              <a:rPr sz="3500" b="1" spc="-445" dirty="0">
                <a:latin typeface="Tahoma"/>
                <a:cs typeface="Tahoma"/>
              </a:rPr>
              <a:t>w</a:t>
            </a:r>
            <a:r>
              <a:rPr sz="3500" b="1" spc="-254" dirty="0">
                <a:latin typeface="Tahoma"/>
                <a:cs typeface="Tahoma"/>
              </a:rPr>
              <a:t>er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04" dirty="0">
                <a:latin typeface="Tahoma"/>
                <a:cs typeface="Tahoma"/>
              </a:rPr>
              <a:t>pace.  </a:t>
            </a:r>
            <a:r>
              <a:rPr sz="3500" b="1" spc="-190" dirty="0">
                <a:latin typeface="Tahoma"/>
                <a:cs typeface="Tahoma"/>
              </a:rPr>
              <a:t>Full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60" dirty="0">
                <a:latin typeface="Tahoma"/>
                <a:cs typeface="Tahoma"/>
              </a:rPr>
              <a:t>recovery</a:t>
            </a:r>
            <a:r>
              <a:rPr sz="3500" b="1" spc="-345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is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50" dirty="0">
                <a:latin typeface="Tahoma"/>
                <a:cs typeface="Tahoma"/>
              </a:rPr>
              <a:t>expected  </a:t>
            </a:r>
            <a:r>
              <a:rPr sz="3500" b="1" spc="-260" dirty="0">
                <a:latin typeface="Tahoma"/>
                <a:cs typeface="Tahoma"/>
              </a:rPr>
              <a:t>by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70" dirty="0">
                <a:latin typeface="Tahoma"/>
                <a:cs typeface="Tahoma"/>
              </a:rPr>
              <a:t>n</a:t>
            </a:r>
            <a:r>
              <a:rPr sz="3500" b="1" spc="-310" dirty="0">
                <a:latin typeface="Tahoma"/>
                <a:cs typeface="Tahoma"/>
              </a:rPr>
              <a:t>ext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70" dirty="0">
                <a:latin typeface="Tahoma"/>
                <a:cs typeface="Tahoma"/>
              </a:rPr>
              <a:t>year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53141" y="4359376"/>
            <a:ext cx="6138545" cy="3704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3175" algn="ctr">
              <a:lnSpc>
                <a:spcPct val="114999"/>
              </a:lnSpc>
              <a:spcBef>
                <a:spcPts val="90"/>
              </a:spcBef>
            </a:pPr>
            <a:r>
              <a:rPr sz="3500" b="1" spc="-225" dirty="0">
                <a:latin typeface="Tahoma"/>
                <a:cs typeface="Tahoma"/>
              </a:rPr>
              <a:t>Thaila</a:t>
            </a:r>
            <a:r>
              <a:rPr sz="3500" b="1" spc="-270" dirty="0">
                <a:latin typeface="Tahoma"/>
                <a:cs typeface="Tahoma"/>
              </a:rPr>
              <a:t>n</a:t>
            </a:r>
            <a:r>
              <a:rPr sz="3500" b="1" spc="-229" dirty="0">
                <a:latin typeface="Tahoma"/>
                <a:cs typeface="Tahoma"/>
              </a:rPr>
              <a:t>d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is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245" dirty="0">
                <a:latin typeface="Tahoma"/>
                <a:cs typeface="Tahoma"/>
              </a:rPr>
              <a:t>pushi</a:t>
            </a:r>
            <a:r>
              <a:rPr sz="3500" b="1" spc="-280" dirty="0">
                <a:latin typeface="Tahoma"/>
                <a:cs typeface="Tahoma"/>
              </a:rPr>
              <a:t>n</a:t>
            </a:r>
            <a:r>
              <a:rPr sz="3500" b="1" spc="-385" dirty="0">
                <a:latin typeface="Tahoma"/>
                <a:cs typeface="Tahoma"/>
              </a:rPr>
              <a:t>g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80" dirty="0">
                <a:latin typeface="Tahoma"/>
                <a:cs typeface="Tahoma"/>
              </a:rPr>
              <a:t>ahead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235" dirty="0">
                <a:latin typeface="Tahoma"/>
                <a:cs typeface="Tahoma"/>
              </a:rPr>
              <a:t>with  </a:t>
            </a:r>
            <a:r>
              <a:rPr sz="3500" b="1" spc="-285" dirty="0">
                <a:latin typeface="Tahoma"/>
                <a:cs typeface="Tahoma"/>
              </a:rPr>
              <a:t>more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c</a:t>
            </a:r>
            <a:r>
              <a:rPr sz="3500" b="1" spc="-265" dirty="0">
                <a:latin typeface="Tahoma"/>
                <a:cs typeface="Tahoma"/>
              </a:rPr>
              <a:t>o</a:t>
            </a:r>
            <a:r>
              <a:rPr sz="3500" b="1" spc="-295" dirty="0">
                <a:latin typeface="Tahoma"/>
                <a:cs typeface="Tahoma"/>
              </a:rPr>
              <a:t>nsumer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50" dirty="0">
                <a:latin typeface="Tahoma"/>
                <a:cs typeface="Tahoma"/>
              </a:rPr>
              <a:t>rather</a:t>
            </a:r>
            <a:r>
              <a:rPr sz="3500" b="1" spc="-355" dirty="0">
                <a:latin typeface="Tahoma"/>
                <a:cs typeface="Tahoma"/>
              </a:rPr>
              <a:t> </a:t>
            </a:r>
            <a:r>
              <a:rPr sz="3500" b="1" spc="-220" dirty="0">
                <a:latin typeface="Tahoma"/>
                <a:cs typeface="Tahoma"/>
              </a:rPr>
              <a:t>than  </a:t>
            </a:r>
            <a:r>
              <a:rPr sz="3500" b="1" spc="-265" dirty="0">
                <a:latin typeface="Tahoma"/>
                <a:cs typeface="Tahoma"/>
              </a:rPr>
              <a:t>b</a:t>
            </a:r>
            <a:r>
              <a:rPr sz="3500" b="1" spc="-285" dirty="0">
                <a:latin typeface="Tahoma"/>
                <a:cs typeface="Tahoma"/>
              </a:rPr>
              <a:t>u</a:t>
            </a:r>
            <a:r>
              <a:rPr sz="3500" b="1" spc="-265" dirty="0">
                <a:latin typeface="Tahoma"/>
                <a:cs typeface="Tahoma"/>
              </a:rPr>
              <a:t>siness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75" dirty="0">
                <a:latin typeface="Tahoma"/>
                <a:cs typeface="Tahoma"/>
              </a:rPr>
              <a:t>events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65" dirty="0">
                <a:latin typeface="Tahoma"/>
                <a:cs typeface="Tahoma"/>
              </a:rPr>
              <a:t>while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210" dirty="0">
                <a:latin typeface="Tahoma"/>
                <a:cs typeface="Tahoma"/>
              </a:rPr>
              <a:t>the  </a:t>
            </a:r>
            <a:r>
              <a:rPr sz="3500" b="1" spc="-204" dirty="0">
                <a:latin typeface="Tahoma"/>
                <a:cs typeface="Tahoma"/>
              </a:rPr>
              <a:t>Phil</a:t>
            </a:r>
            <a:r>
              <a:rPr sz="3500" b="1" spc="-125" dirty="0">
                <a:latin typeface="Tahoma"/>
                <a:cs typeface="Tahoma"/>
              </a:rPr>
              <a:t>i</a:t>
            </a:r>
            <a:r>
              <a:rPr sz="3500" b="1" spc="-245" dirty="0">
                <a:latin typeface="Tahoma"/>
                <a:cs typeface="Tahoma"/>
              </a:rPr>
              <a:t>ppines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265" dirty="0">
                <a:latin typeface="Tahoma"/>
                <a:cs typeface="Tahoma"/>
              </a:rPr>
              <a:t>and</a:t>
            </a:r>
            <a:r>
              <a:rPr sz="3500" b="1" spc="-345" dirty="0">
                <a:latin typeface="Tahoma"/>
                <a:cs typeface="Tahoma"/>
              </a:rPr>
              <a:t> </a:t>
            </a:r>
            <a:r>
              <a:rPr sz="3500" b="1" spc="-430" dirty="0">
                <a:latin typeface="Tahoma"/>
                <a:cs typeface="Tahoma"/>
              </a:rPr>
              <a:t>V</a:t>
            </a:r>
            <a:r>
              <a:rPr sz="3500" b="1" spc="-190" dirty="0">
                <a:latin typeface="Tahoma"/>
                <a:cs typeface="Tahoma"/>
              </a:rPr>
              <a:t>i</a:t>
            </a:r>
            <a:r>
              <a:rPr sz="3500" b="1" spc="-290" dirty="0">
                <a:latin typeface="Tahoma"/>
                <a:cs typeface="Tahoma"/>
              </a:rPr>
              <a:t>etnam</a:t>
            </a:r>
            <a:r>
              <a:rPr sz="3500" b="1" spc="-365" dirty="0">
                <a:latin typeface="Tahoma"/>
                <a:cs typeface="Tahoma"/>
              </a:rPr>
              <a:t> </a:t>
            </a:r>
            <a:r>
              <a:rPr sz="3500" b="1" spc="-220" dirty="0">
                <a:latin typeface="Tahoma"/>
                <a:cs typeface="Tahoma"/>
              </a:rPr>
              <a:t>are  </a:t>
            </a:r>
            <a:r>
              <a:rPr sz="3500" b="1" spc="-235" dirty="0">
                <a:latin typeface="Tahoma"/>
                <a:cs typeface="Tahoma"/>
              </a:rPr>
              <a:t>also</a:t>
            </a:r>
            <a:r>
              <a:rPr sz="3500" b="1" spc="-325" dirty="0">
                <a:latin typeface="Tahoma"/>
                <a:cs typeface="Tahoma"/>
              </a:rPr>
              <a:t> </a:t>
            </a:r>
            <a:r>
              <a:rPr sz="3500" b="1" spc="-295" dirty="0">
                <a:latin typeface="Tahoma"/>
                <a:cs typeface="Tahoma"/>
              </a:rPr>
              <a:t>making</a:t>
            </a:r>
            <a:r>
              <a:rPr sz="3500" b="1" spc="-350" dirty="0">
                <a:latin typeface="Tahoma"/>
                <a:cs typeface="Tahoma"/>
              </a:rPr>
              <a:t> </a:t>
            </a:r>
            <a:r>
              <a:rPr sz="3500" b="1" spc="-290" dirty="0">
                <a:latin typeface="Tahoma"/>
                <a:cs typeface="Tahoma"/>
              </a:rPr>
              <a:t>headways,</a:t>
            </a:r>
            <a:r>
              <a:rPr sz="3500" b="1" spc="-360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albeit</a:t>
            </a:r>
            <a:r>
              <a:rPr sz="3500" b="1" spc="-345" dirty="0">
                <a:latin typeface="Tahoma"/>
                <a:cs typeface="Tahoma"/>
              </a:rPr>
              <a:t> </a:t>
            </a:r>
            <a:r>
              <a:rPr sz="3500" b="1" spc="-240" dirty="0">
                <a:latin typeface="Tahoma"/>
                <a:cs typeface="Tahoma"/>
              </a:rPr>
              <a:t>at </a:t>
            </a:r>
            <a:r>
              <a:rPr sz="3500" b="1" spc="-1010" dirty="0">
                <a:latin typeface="Tahoma"/>
                <a:cs typeface="Tahoma"/>
              </a:rPr>
              <a:t> </a:t>
            </a:r>
            <a:r>
              <a:rPr sz="3500" b="1" spc="-290" dirty="0">
                <a:latin typeface="Tahoma"/>
                <a:cs typeface="Tahoma"/>
              </a:rPr>
              <a:t>a</a:t>
            </a:r>
            <a:r>
              <a:rPr sz="3500" b="1" spc="-340" dirty="0">
                <a:latin typeface="Tahoma"/>
                <a:cs typeface="Tahoma"/>
              </a:rPr>
              <a:t> </a:t>
            </a:r>
            <a:r>
              <a:rPr sz="3500" b="1" spc="-215" dirty="0">
                <a:latin typeface="Tahoma"/>
                <a:cs typeface="Tahoma"/>
              </a:rPr>
              <a:t>di</a:t>
            </a:r>
            <a:r>
              <a:rPr sz="3500" b="1" spc="-229" dirty="0">
                <a:latin typeface="Tahoma"/>
                <a:cs typeface="Tahoma"/>
              </a:rPr>
              <a:t>s</a:t>
            </a:r>
            <a:r>
              <a:rPr sz="3500" b="1" spc="-260" dirty="0">
                <a:latin typeface="Tahoma"/>
                <a:cs typeface="Tahoma"/>
              </a:rPr>
              <a:t>tance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49640" y="3447288"/>
            <a:ext cx="1188720" cy="73660"/>
          </a:xfrm>
          <a:custGeom>
            <a:avLst/>
            <a:gdLst/>
            <a:ahLst/>
            <a:cxnLst/>
            <a:rect l="l" t="t" r="r" b="b"/>
            <a:pathLst>
              <a:path w="1188720" h="73660">
                <a:moveTo>
                  <a:pt x="1152143" y="0"/>
                </a:moveTo>
                <a:lnTo>
                  <a:pt x="36575" y="0"/>
                </a:lnTo>
                <a:lnTo>
                  <a:pt x="22342" y="2875"/>
                </a:lnTo>
                <a:lnTo>
                  <a:pt x="10715" y="10715"/>
                </a:lnTo>
                <a:lnTo>
                  <a:pt x="2875" y="22342"/>
                </a:lnTo>
                <a:lnTo>
                  <a:pt x="0" y="36575"/>
                </a:lnTo>
                <a:lnTo>
                  <a:pt x="2875" y="50809"/>
                </a:lnTo>
                <a:lnTo>
                  <a:pt x="10715" y="62436"/>
                </a:lnTo>
                <a:lnTo>
                  <a:pt x="22342" y="70276"/>
                </a:lnTo>
                <a:lnTo>
                  <a:pt x="36575" y="73151"/>
                </a:lnTo>
                <a:lnTo>
                  <a:pt x="1152143" y="73151"/>
                </a:lnTo>
                <a:lnTo>
                  <a:pt x="1166377" y="70276"/>
                </a:lnTo>
                <a:lnTo>
                  <a:pt x="1178004" y="62436"/>
                </a:lnTo>
                <a:lnTo>
                  <a:pt x="1185844" y="50809"/>
                </a:lnTo>
                <a:lnTo>
                  <a:pt x="1188719" y="36575"/>
                </a:lnTo>
                <a:lnTo>
                  <a:pt x="1185844" y="22342"/>
                </a:lnTo>
                <a:lnTo>
                  <a:pt x="1178004" y="10715"/>
                </a:lnTo>
                <a:lnTo>
                  <a:pt x="1166377" y="2875"/>
                </a:lnTo>
                <a:lnTo>
                  <a:pt x="1152143" y="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29278" y="3231642"/>
            <a:ext cx="504825" cy="504825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0" y="252222"/>
                </a:moveTo>
                <a:lnTo>
                  <a:pt x="4062" y="206879"/>
                </a:lnTo>
                <a:lnTo>
                  <a:pt x="15777" y="164205"/>
                </a:lnTo>
                <a:lnTo>
                  <a:pt x="34431" y="124911"/>
                </a:lnTo>
                <a:lnTo>
                  <a:pt x="59312" y="89710"/>
                </a:lnTo>
                <a:lnTo>
                  <a:pt x="89710" y="59312"/>
                </a:lnTo>
                <a:lnTo>
                  <a:pt x="124911" y="34431"/>
                </a:lnTo>
                <a:lnTo>
                  <a:pt x="164205" y="15777"/>
                </a:lnTo>
                <a:lnTo>
                  <a:pt x="206879" y="4062"/>
                </a:lnTo>
                <a:lnTo>
                  <a:pt x="252222" y="0"/>
                </a:lnTo>
                <a:lnTo>
                  <a:pt x="297564" y="4062"/>
                </a:lnTo>
                <a:lnTo>
                  <a:pt x="340238" y="15777"/>
                </a:lnTo>
                <a:lnTo>
                  <a:pt x="379532" y="34431"/>
                </a:lnTo>
                <a:lnTo>
                  <a:pt x="414733" y="59312"/>
                </a:lnTo>
                <a:lnTo>
                  <a:pt x="445131" y="89710"/>
                </a:lnTo>
                <a:lnTo>
                  <a:pt x="470012" y="124911"/>
                </a:lnTo>
                <a:lnTo>
                  <a:pt x="488666" y="164205"/>
                </a:lnTo>
                <a:lnTo>
                  <a:pt x="500381" y="206879"/>
                </a:lnTo>
                <a:lnTo>
                  <a:pt x="504444" y="252222"/>
                </a:lnTo>
                <a:lnTo>
                  <a:pt x="500381" y="297564"/>
                </a:lnTo>
                <a:lnTo>
                  <a:pt x="488666" y="340238"/>
                </a:lnTo>
                <a:lnTo>
                  <a:pt x="470012" y="379532"/>
                </a:lnTo>
                <a:lnTo>
                  <a:pt x="445131" y="414733"/>
                </a:lnTo>
                <a:lnTo>
                  <a:pt x="414733" y="445131"/>
                </a:lnTo>
                <a:lnTo>
                  <a:pt x="379532" y="470012"/>
                </a:lnTo>
                <a:lnTo>
                  <a:pt x="340238" y="488666"/>
                </a:lnTo>
                <a:lnTo>
                  <a:pt x="297564" y="500381"/>
                </a:lnTo>
                <a:lnTo>
                  <a:pt x="252222" y="504443"/>
                </a:lnTo>
                <a:lnTo>
                  <a:pt x="206879" y="500381"/>
                </a:lnTo>
                <a:lnTo>
                  <a:pt x="164205" y="488666"/>
                </a:lnTo>
                <a:lnTo>
                  <a:pt x="124911" y="470012"/>
                </a:lnTo>
                <a:lnTo>
                  <a:pt x="89710" y="445131"/>
                </a:lnTo>
                <a:lnTo>
                  <a:pt x="59312" y="414733"/>
                </a:lnTo>
                <a:lnTo>
                  <a:pt x="34431" y="379532"/>
                </a:lnTo>
                <a:lnTo>
                  <a:pt x="15777" y="340238"/>
                </a:lnTo>
                <a:lnTo>
                  <a:pt x="4062" y="297564"/>
                </a:lnTo>
                <a:lnTo>
                  <a:pt x="0" y="252222"/>
                </a:lnTo>
                <a:close/>
              </a:path>
            </a:pathLst>
          </a:custGeom>
          <a:ln w="114300">
            <a:solidFill>
              <a:srgbClr val="FFD5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469873" y="3231642"/>
            <a:ext cx="504825" cy="504825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0" y="252222"/>
                </a:moveTo>
                <a:lnTo>
                  <a:pt x="4062" y="206879"/>
                </a:lnTo>
                <a:lnTo>
                  <a:pt x="15777" y="164205"/>
                </a:lnTo>
                <a:lnTo>
                  <a:pt x="34431" y="124911"/>
                </a:lnTo>
                <a:lnTo>
                  <a:pt x="59312" y="89710"/>
                </a:lnTo>
                <a:lnTo>
                  <a:pt x="89710" y="59312"/>
                </a:lnTo>
                <a:lnTo>
                  <a:pt x="124911" y="34431"/>
                </a:lnTo>
                <a:lnTo>
                  <a:pt x="164205" y="15777"/>
                </a:lnTo>
                <a:lnTo>
                  <a:pt x="206879" y="4062"/>
                </a:lnTo>
                <a:lnTo>
                  <a:pt x="252222" y="0"/>
                </a:lnTo>
                <a:lnTo>
                  <a:pt x="297564" y="4062"/>
                </a:lnTo>
                <a:lnTo>
                  <a:pt x="340238" y="15777"/>
                </a:lnTo>
                <a:lnTo>
                  <a:pt x="379532" y="34431"/>
                </a:lnTo>
                <a:lnTo>
                  <a:pt x="414733" y="59312"/>
                </a:lnTo>
                <a:lnTo>
                  <a:pt x="445131" y="89710"/>
                </a:lnTo>
                <a:lnTo>
                  <a:pt x="470012" y="124911"/>
                </a:lnTo>
                <a:lnTo>
                  <a:pt x="488666" y="164205"/>
                </a:lnTo>
                <a:lnTo>
                  <a:pt x="500381" y="206879"/>
                </a:lnTo>
                <a:lnTo>
                  <a:pt x="504444" y="252222"/>
                </a:lnTo>
                <a:lnTo>
                  <a:pt x="500381" y="297564"/>
                </a:lnTo>
                <a:lnTo>
                  <a:pt x="488666" y="340238"/>
                </a:lnTo>
                <a:lnTo>
                  <a:pt x="470012" y="379532"/>
                </a:lnTo>
                <a:lnTo>
                  <a:pt x="445131" y="414733"/>
                </a:lnTo>
                <a:lnTo>
                  <a:pt x="414733" y="445131"/>
                </a:lnTo>
                <a:lnTo>
                  <a:pt x="379532" y="470012"/>
                </a:lnTo>
                <a:lnTo>
                  <a:pt x="340238" y="488666"/>
                </a:lnTo>
                <a:lnTo>
                  <a:pt x="297564" y="500381"/>
                </a:lnTo>
                <a:lnTo>
                  <a:pt x="252222" y="504443"/>
                </a:lnTo>
                <a:lnTo>
                  <a:pt x="206879" y="500381"/>
                </a:lnTo>
                <a:lnTo>
                  <a:pt x="164205" y="488666"/>
                </a:lnTo>
                <a:lnTo>
                  <a:pt x="124911" y="470012"/>
                </a:lnTo>
                <a:lnTo>
                  <a:pt x="89710" y="445131"/>
                </a:lnTo>
                <a:lnTo>
                  <a:pt x="59312" y="414733"/>
                </a:lnTo>
                <a:lnTo>
                  <a:pt x="34431" y="379532"/>
                </a:lnTo>
                <a:lnTo>
                  <a:pt x="15777" y="340238"/>
                </a:lnTo>
                <a:lnTo>
                  <a:pt x="4062" y="297564"/>
                </a:lnTo>
                <a:lnTo>
                  <a:pt x="0" y="252222"/>
                </a:lnTo>
                <a:close/>
              </a:path>
            </a:pathLst>
          </a:custGeom>
          <a:ln w="114300">
            <a:solidFill>
              <a:srgbClr val="FFD5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363" y="729995"/>
            <a:ext cx="6560820" cy="887094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8894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384"/>
              </a:spcBef>
            </a:pPr>
            <a:r>
              <a:rPr sz="4800" b="0" spc="370" dirty="0">
                <a:latin typeface="Cambria"/>
                <a:cs typeface="Cambria"/>
              </a:rPr>
              <a:t>Indonesia</a:t>
            </a:r>
            <a:r>
              <a:rPr sz="4800" b="0" spc="40" dirty="0">
                <a:latin typeface="Cambria"/>
                <a:cs typeface="Cambria"/>
              </a:rPr>
              <a:t> </a:t>
            </a:r>
            <a:r>
              <a:rPr sz="4800" b="0" spc="350" dirty="0">
                <a:latin typeface="Cambria"/>
                <a:cs typeface="Cambria"/>
              </a:rPr>
              <a:t>to</a:t>
            </a:r>
            <a:r>
              <a:rPr sz="4800" b="0" spc="60" dirty="0">
                <a:latin typeface="Cambria"/>
                <a:cs typeface="Cambria"/>
              </a:rPr>
              <a:t> </a:t>
            </a:r>
            <a:r>
              <a:rPr sz="4800" b="0" spc="370" dirty="0">
                <a:latin typeface="Cambria"/>
                <a:cs typeface="Cambria"/>
              </a:rPr>
              <a:t>the</a:t>
            </a:r>
            <a:r>
              <a:rPr sz="4800" b="0" spc="50" dirty="0">
                <a:latin typeface="Cambria"/>
                <a:cs typeface="Cambria"/>
              </a:rPr>
              <a:t> </a:t>
            </a:r>
            <a:r>
              <a:rPr sz="4800" b="0" spc="310" dirty="0">
                <a:latin typeface="Cambria"/>
                <a:cs typeface="Cambria"/>
              </a:rPr>
              <a:t>Fore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554990" cy="10287000"/>
          </a:xfrm>
          <a:custGeom>
            <a:avLst/>
            <a:gdLst/>
            <a:ahLst/>
            <a:cxnLst/>
            <a:rect l="l" t="t" r="r" b="b"/>
            <a:pathLst>
              <a:path w="554990" h="10287000">
                <a:moveTo>
                  <a:pt x="554736" y="0"/>
                </a:moveTo>
                <a:lnTo>
                  <a:pt x="0" y="0"/>
                </a:lnTo>
                <a:lnTo>
                  <a:pt x="0" y="10287000"/>
                </a:lnTo>
                <a:lnTo>
                  <a:pt x="554736" y="10287000"/>
                </a:lnTo>
                <a:lnTo>
                  <a:pt x="554736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61922" y="2007870"/>
            <a:ext cx="14909800" cy="1609725"/>
          </a:xfrm>
          <a:prstGeom prst="rect">
            <a:avLst/>
          </a:prstGeom>
          <a:solidFill>
            <a:srgbClr val="FFBE31"/>
          </a:solidFill>
          <a:ln w="28956">
            <a:solidFill>
              <a:srgbClr val="000000"/>
            </a:solidFill>
          </a:ln>
        </p:spPr>
        <p:txBody>
          <a:bodyPr vert="horz" wrap="square" lIns="0" tIns="236854" rIns="0" bIns="0" rtlCol="0">
            <a:spAutoFit/>
          </a:bodyPr>
          <a:lstStyle/>
          <a:p>
            <a:pPr marL="384810" marR="1531620">
              <a:lnSpc>
                <a:spcPct val="114999"/>
              </a:lnSpc>
              <a:spcBef>
                <a:spcPts val="1864"/>
              </a:spcBef>
            </a:pPr>
            <a:r>
              <a:rPr sz="3000" b="1" spc="-305" dirty="0">
                <a:latin typeface="Tahoma"/>
                <a:cs typeface="Tahoma"/>
              </a:rPr>
              <a:t>With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some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325" dirty="0">
                <a:latin typeface="Tahoma"/>
                <a:cs typeface="Tahoma"/>
              </a:rPr>
              <a:t>273.8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70" dirty="0">
                <a:latin typeface="Tahoma"/>
                <a:cs typeface="Tahoma"/>
              </a:rPr>
              <a:t>million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population,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Indonesia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is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likely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to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be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at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centre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Aseanisation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390" dirty="0">
                <a:latin typeface="Tahoma"/>
                <a:cs typeface="Tahoma"/>
              </a:rPr>
              <a:t>MICE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industry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this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decade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1922" y="3954017"/>
            <a:ext cx="13877925" cy="1610995"/>
          </a:xfrm>
          <a:prstGeom prst="rect">
            <a:avLst/>
          </a:prstGeom>
          <a:solidFill>
            <a:srgbClr val="FFD966"/>
          </a:solidFill>
          <a:ln w="28956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210"/>
              </a:spcBef>
            </a:pPr>
            <a:r>
              <a:rPr sz="3000" b="1" spc="-235" dirty="0">
                <a:latin typeface="Tahoma"/>
                <a:cs typeface="Tahoma"/>
              </a:rPr>
              <a:t>The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390" dirty="0">
                <a:latin typeface="Tahoma"/>
                <a:cs typeface="Tahoma"/>
              </a:rPr>
              <a:t>MICE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industry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would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40" dirty="0">
                <a:latin typeface="Tahoma"/>
                <a:cs typeface="Tahoma"/>
              </a:rPr>
              <a:t>boom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60" dirty="0">
                <a:latin typeface="Tahoma"/>
                <a:cs typeface="Tahoma"/>
              </a:rPr>
              <a:t>if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Indonesia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could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further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develop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its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strategic</a:t>
            </a:r>
            <a:endParaRPr sz="3000">
              <a:latin typeface="Tahoma"/>
              <a:cs typeface="Tahoma"/>
            </a:endParaRPr>
          </a:p>
          <a:p>
            <a:pPr marL="356235" marR="2432050">
              <a:lnSpc>
                <a:spcPct val="114999"/>
              </a:lnSpc>
            </a:pPr>
            <a:r>
              <a:rPr sz="3000" b="1" spc="-195" dirty="0">
                <a:latin typeface="Tahoma"/>
                <a:cs typeface="Tahoma"/>
              </a:rPr>
              <a:t>locations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(air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connectivity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accessibility),</a:t>
            </a:r>
            <a:r>
              <a:rPr sz="3000" b="1" spc="-30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resources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40" dirty="0">
                <a:latin typeface="Tahoma"/>
                <a:cs typeface="Tahoma"/>
              </a:rPr>
              <a:t>markets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government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regulations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75" dirty="0">
                <a:latin typeface="Tahoma"/>
                <a:cs typeface="Tahoma"/>
              </a:rPr>
              <a:t>opti</a:t>
            </a:r>
            <a:r>
              <a:rPr sz="3000" b="1" spc="-330" dirty="0">
                <a:latin typeface="Tahoma"/>
                <a:cs typeface="Tahoma"/>
              </a:rPr>
              <a:t>m</a:t>
            </a:r>
            <a:r>
              <a:rPr sz="3000" b="1" spc="-170" dirty="0">
                <a:latin typeface="Tahoma"/>
                <a:cs typeface="Tahoma"/>
              </a:rPr>
              <a:t>ally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1922" y="5894070"/>
            <a:ext cx="12841605" cy="1609725"/>
          </a:xfrm>
          <a:prstGeom prst="rect">
            <a:avLst/>
          </a:prstGeom>
          <a:solidFill>
            <a:srgbClr val="FFE499"/>
          </a:solidFill>
          <a:ln w="28956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308610" marR="1312545">
              <a:lnSpc>
                <a:spcPts val="4140"/>
              </a:lnSpc>
              <a:spcBef>
                <a:spcPts val="30"/>
              </a:spcBef>
            </a:pPr>
            <a:r>
              <a:rPr sz="3000" b="1" spc="-270" dirty="0">
                <a:latin typeface="Tahoma"/>
                <a:cs typeface="Tahoma"/>
              </a:rPr>
              <a:t>Most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foreign</a:t>
            </a:r>
            <a:r>
              <a:rPr sz="3000" b="1" spc="-26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organisers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are</a:t>
            </a:r>
            <a:r>
              <a:rPr sz="3000" b="1" spc="-260" dirty="0">
                <a:latin typeface="Tahoma"/>
                <a:cs typeface="Tahoma"/>
              </a:rPr>
              <a:t> </a:t>
            </a:r>
            <a:r>
              <a:rPr sz="3000" b="1" spc="-290" dirty="0">
                <a:latin typeface="Tahoma"/>
                <a:cs typeface="Tahoma"/>
              </a:rPr>
              <a:t>now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studying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75" dirty="0">
                <a:latin typeface="Tahoma"/>
                <a:cs typeface="Tahoma"/>
              </a:rPr>
              <a:t> huge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Indonesia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40" dirty="0">
                <a:latin typeface="Tahoma"/>
                <a:cs typeface="Tahoma"/>
              </a:rPr>
              <a:t>market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 are </a:t>
            </a:r>
            <a:r>
              <a:rPr sz="3000" b="1" spc="-254" dirty="0">
                <a:latin typeface="Tahoma"/>
                <a:cs typeface="Tahoma"/>
              </a:rPr>
              <a:t>making </a:t>
            </a:r>
            <a:r>
              <a:rPr sz="3000" b="1" spc="-210" dirty="0">
                <a:latin typeface="Tahoma"/>
                <a:cs typeface="Tahoma"/>
              </a:rPr>
              <a:t>plans </a:t>
            </a:r>
            <a:r>
              <a:rPr sz="3000" b="1" spc="-185" dirty="0">
                <a:latin typeface="Tahoma"/>
                <a:cs typeface="Tahoma"/>
              </a:rPr>
              <a:t>to </a:t>
            </a:r>
            <a:r>
              <a:rPr sz="3000" b="1" spc="-215" dirty="0">
                <a:latin typeface="Tahoma"/>
                <a:cs typeface="Tahoma"/>
              </a:rPr>
              <a:t>launch </a:t>
            </a:r>
            <a:r>
              <a:rPr sz="3000" b="1" spc="-310" dirty="0">
                <a:latin typeface="Tahoma"/>
                <a:cs typeface="Tahoma"/>
              </a:rPr>
              <a:t>new </a:t>
            </a:r>
            <a:r>
              <a:rPr sz="3000" b="1" spc="-240" dirty="0">
                <a:latin typeface="Tahoma"/>
                <a:cs typeface="Tahoma"/>
              </a:rPr>
              <a:t>events </a:t>
            </a:r>
            <a:r>
              <a:rPr sz="3000" b="1" spc="-180" dirty="0">
                <a:latin typeface="Tahoma"/>
                <a:cs typeface="Tahoma"/>
              </a:rPr>
              <a:t>in </a:t>
            </a:r>
            <a:r>
              <a:rPr sz="3000" b="1" spc="-225" dirty="0">
                <a:latin typeface="Tahoma"/>
                <a:cs typeface="Tahoma"/>
              </a:rPr>
              <a:t>the </a:t>
            </a:r>
            <a:r>
              <a:rPr sz="3000" b="1" spc="-200" dirty="0">
                <a:latin typeface="Tahoma"/>
                <a:cs typeface="Tahoma"/>
              </a:rPr>
              <a:t>country, </a:t>
            </a:r>
            <a:r>
              <a:rPr sz="3000" b="1" spc="-220" dirty="0">
                <a:latin typeface="Tahoma"/>
                <a:cs typeface="Tahoma"/>
              </a:rPr>
              <a:t>before </a:t>
            </a:r>
            <a:r>
              <a:rPr sz="3000" b="1" spc="-215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too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long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1922" y="7840218"/>
            <a:ext cx="11809730" cy="1610995"/>
          </a:xfrm>
          <a:prstGeom prst="rect">
            <a:avLst/>
          </a:prstGeom>
          <a:solidFill>
            <a:srgbClr val="FFF1CC"/>
          </a:solidFill>
          <a:ln w="28956">
            <a:solidFill>
              <a:srgbClr val="00000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 marL="308610" marR="1383030">
              <a:lnSpc>
                <a:spcPts val="4140"/>
              </a:lnSpc>
              <a:spcBef>
                <a:spcPts val="35"/>
              </a:spcBef>
            </a:pPr>
            <a:r>
              <a:rPr sz="3000" b="1" spc="-204" dirty="0">
                <a:latin typeface="Tahoma"/>
                <a:cs typeface="Tahoma"/>
              </a:rPr>
              <a:t>Concurrently, </a:t>
            </a:r>
            <a:r>
              <a:rPr sz="3000" b="1" spc="-229" dirty="0">
                <a:latin typeface="Tahoma"/>
                <a:cs typeface="Tahoma"/>
              </a:rPr>
              <a:t>European organisers are </a:t>
            </a:r>
            <a:r>
              <a:rPr sz="3000" b="1" spc="-175" dirty="0">
                <a:latin typeface="Tahoma"/>
                <a:cs typeface="Tahoma"/>
              </a:rPr>
              <a:t>likely </a:t>
            </a:r>
            <a:r>
              <a:rPr sz="3000" b="1" spc="-185" dirty="0">
                <a:latin typeface="Tahoma"/>
                <a:cs typeface="Tahoma"/>
              </a:rPr>
              <a:t>to </a:t>
            </a:r>
            <a:r>
              <a:rPr sz="3000" b="1" spc="-215" dirty="0">
                <a:latin typeface="Tahoma"/>
                <a:cs typeface="Tahoma"/>
              </a:rPr>
              <a:t>launch </a:t>
            </a:r>
            <a:r>
              <a:rPr sz="3000" b="1" spc="-420" dirty="0">
                <a:latin typeface="Tahoma"/>
                <a:cs typeface="Tahoma"/>
              </a:rPr>
              <a:t>M&amp;A </a:t>
            </a:r>
            <a:r>
              <a:rPr sz="3000" b="1" spc="-415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activities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Indonesia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order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to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expedite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their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entry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into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this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-275" dirty="0">
                <a:latin typeface="Tahoma"/>
                <a:cs typeface="Tahoma"/>
              </a:rPr>
              <a:t>huge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40" dirty="0">
                <a:latin typeface="Tahoma"/>
                <a:cs typeface="Tahoma"/>
              </a:rPr>
              <a:t>market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7913" y="1963673"/>
            <a:ext cx="15075535" cy="1687195"/>
          </a:xfrm>
          <a:prstGeom prst="rect">
            <a:avLst/>
          </a:prstGeom>
          <a:solidFill>
            <a:srgbClr val="FFBE31"/>
          </a:solidFill>
          <a:ln w="28956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401320">
              <a:lnSpc>
                <a:spcPct val="100000"/>
              </a:lnSpc>
              <a:spcBef>
                <a:spcPts val="265"/>
              </a:spcBef>
            </a:pPr>
            <a:r>
              <a:rPr sz="3000" b="1" spc="-305" dirty="0">
                <a:latin typeface="Tahoma"/>
                <a:cs typeface="Tahoma"/>
              </a:rPr>
              <a:t>With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seat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320" dirty="0">
                <a:latin typeface="Tahoma"/>
                <a:cs typeface="Tahoma"/>
              </a:rPr>
              <a:t>ASEAN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Headquarters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Jakarta,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Indonesia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could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do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more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for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60" dirty="0">
                <a:latin typeface="Tahoma"/>
                <a:cs typeface="Tahoma"/>
              </a:rPr>
              <a:t> </a:t>
            </a:r>
            <a:r>
              <a:rPr sz="3000" b="1" spc="-390" dirty="0">
                <a:latin typeface="Tahoma"/>
                <a:cs typeface="Tahoma"/>
              </a:rPr>
              <a:t>MICE</a:t>
            </a:r>
            <a:endParaRPr sz="3000">
              <a:latin typeface="Tahoma"/>
              <a:cs typeface="Tahoma"/>
            </a:endParaRPr>
          </a:p>
          <a:p>
            <a:pPr marL="401320" marR="349250">
              <a:lnSpc>
                <a:spcPct val="114999"/>
              </a:lnSpc>
            </a:pPr>
            <a:r>
              <a:rPr sz="3000" b="1" spc="-210" dirty="0">
                <a:latin typeface="Tahoma"/>
                <a:cs typeface="Tahoma"/>
              </a:rPr>
              <a:t>industry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by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launching</a:t>
            </a:r>
            <a:r>
              <a:rPr sz="3000" b="1" spc="-305" dirty="0">
                <a:latin typeface="Tahoma"/>
                <a:cs typeface="Tahoma"/>
              </a:rPr>
              <a:t> </a:t>
            </a:r>
            <a:r>
              <a:rPr sz="3000" b="1" spc="-245" dirty="0">
                <a:latin typeface="Tahoma"/>
                <a:cs typeface="Tahoma"/>
              </a:rPr>
              <a:t>an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320" dirty="0">
                <a:latin typeface="Tahoma"/>
                <a:cs typeface="Tahoma"/>
              </a:rPr>
              <a:t>ASEAN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54" dirty="0">
                <a:latin typeface="Tahoma"/>
                <a:cs typeface="Tahoma"/>
              </a:rPr>
              <a:t>Expo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focusing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on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key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industries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innovations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for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 </a:t>
            </a:r>
            <a:r>
              <a:rPr sz="3000" b="1" spc="-86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Southeast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Asian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region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97913" y="4001261"/>
            <a:ext cx="14165580" cy="1685925"/>
          </a:xfrm>
          <a:prstGeom prst="rect">
            <a:avLst/>
          </a:prstGeom>
          <a:solidFill>
            <a:srgbClr val="FFD966"/>
          </a:solidFill>
          <a:ln w="28956">
            <a:solidFill>
              <a:srgbClr val="00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420370" marR="568325" algn="just">
              <a:lnSpc>
                <a:spcPts val="4140"/>
              </a:lnSpc>
              <a:spcBef>
                <a:spcPts val="195"/>
              </a:spcBef>
            </a:pPr>
            <a:r>
              <a:rPr sz="3000" b="1" spc="-204" dirty="0">
                <a:latin typeface="Tahoma"/>
                <a:cs typeface="Tahoma"/>
              </a:rPr>
              <a:t>This </a:t>
            </a:r>
            <a:r>
              <a:rPr sz="3000" b="1" spc="-320" dirty="0">
                <a:latin typeface="Tahoma"/>
                <a:cs typeface="Tahoma"/>
              </a:rPr>
              <a:t>ASEAN </a:t>
            </a:r>
            <a:r>
              <a:rPr sz="3000" b="1" spc="-254" dirty="0">
                <a:latin typeface="Tahoma"/>
                <a:cs typeface="Tahoma"/>
              </a:rPr>
              <a:t>Expo </a:t>
            </a:r>
            <a:r>
              <a:rPr sz="3000" b="1" spc="-190" dirty="0">
                <a:latin typeface="Tahoma"/>
                <a:cs typeface="Tahoma"/>
              </a:rPr>
              <a:t>could </a:t>
            </a:r>
            <a:r>
              <a:rPr sz="3000" b="1" spc="-235" dirty="0">
                <a:latin typeface="Tahoma"/>
                <a:cs typeface="Tahoma"/>
              </a:rPr>
              <a:t>be </a:t>
            </a:r>
            <a:r>
              <a:rPr sz="3000" b="1" spc="-204" dirty="0">
                <a:latin typeface="Tahoma"/>
                <a:cs typeface="Tahoma"/>
              </a:rPr>
              <a:t>rotated </a:t>
            </a:r>
            <a:r>
              <a:rPr sz="3000" b="1" spc="-254" dirty="0">
                <a:latin typeface="Tahoma"/>
                <a:cs typeface="Tahoma"/>
              </a:rPr>
              <a:t>amongst </a:t>
            </a:r>
            <a:r>
              <a:rPr sz="3000" b="1" spc="-225" dirty="0">
                <a:latin typeface="Tahoma"/>
                <a:cs typeface="Tahoma"/>
              </a:rPr>
              <a:t>the </a:t>
            </a:r>
            <a:r>
              <a:rPr sz="3000" b="1" spc="-229" dirty="0">
                <a:latin typeface="Tahoma"/>
                <a:cs typeface="Tahoma"/>
              </a:rPr>
              <a:t>Southeast </a:t>
            </a:r>
            <a:r>
              <a:rPr sz="3000" b="1" spc="-250" dirty="0">
                <a:latin typeface="Tahoma"/>
                <a:cs typeface="Tahoma"/>
              </a:rPr>
              <a:t>Asian </a:t>
            </a:r>
            <a:r>
              <a:rPr sz="3000" b="1" spc="-210" dirty="0">
                <a:latin typeface="Tahoma"/>
                <a:cs typeface="Tahoma"/>
              </a:rPr>
              <a:t>countries </a:t>
            </a:r>
            <a:r>
              <a:rPr sz="3000" b="1" spc="-240" dirty="0">
                <a:latin typeface="Tahoma"/>
                <a:cs typeface="Tahoma"/>
              </a:rPr>
              <a:t>with </a:t>
            </a:r>
            <a:r>
              <a:rPr sz="3000" b="1" spc="-235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possible</a:t>
            </a:r>
            <a:r>
              <a:rPr sz="3000" b="1" spc="-19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funding</a:t>
            </a:r>
            <a:r>
              <a:rPr sz="3000" b="1" spc="-225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support</a:t>
            </a:r>
            <a:r>
              <a:rPr sz="3000" b="1" spc="-204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from</a:t>
            </a:r>
            <a:r>
              <a:rPr sz="3000" b="1" spc="-229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20" dirty="0">
                <a:latin typeface="Tahoma"/>
                <a:cs typeface="Tahoma"/>
              </a:rPr>
              <a:t> </a:t>
            </a:r>
            <a:r>
              <a:rPr sz="3000" b="1" spc="-325" dirty="0">
                <a:latin typeface="Tahoma"/>
                <a:cs typeface="Tahoma"/>
              </a:rPr>
              <a:t>ASEAN</a:t>
            </a:r>
            <a:r>
              <a:rPr sz="3000" b="1" spc="-32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Headquarters</a:t>
            </a:r>
            <a:r>
              <a:rPr sz="3000" b="1" spc="-225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25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participating </a:t>
            </a:r>
            <a:r>
              <a:rPr sz="3000" b="1" spc="-190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countries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97913" y="6031229"/>
            <a:ext cx="13249910" cy="1687195"/>
          </a:xfrm>
          <a:prstGeom prst="rect">
            <a:avLst/>
          </a:prstGeom>
          <a:solidFill>
            <a:srgbClr val="FFE499"/>
          </a:solidFill>
          <a:ln w="28956">
            <a:solidFill>
              <a:srgbClr val="0000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354330" marR="368935" algn="just">
              <a:lnSpc>
                <a:spcPts val="4140"/>
              </a:lnSpc>
              <a:spcBef>
                <a:spcPts val="65"/>
              </a:spcBef>
            </a:pPr>
            <a:r>
              <a:rPr sz="3000" b="1" spc="-285" dirty="0">
                <a:latin typeface="Tahoma"/>
                <a:cs typeface="Tahoma"/>
              </a:rPr>
              <a:t>Indones</a:t>
            </a:r>
            <a:r>
              <a:rPr sz="3000" b="1" spc="-155" dirty="0">
                <a:latin typeface="Tahoma"/>
                <a:cs typeface="Tahoma"/>
              </a:rPr>
              <a:t>i</a:t>
            </a:r>
            <a:r>
              <a:rPr sz="3000" b="1" spc="-250" dirty="0">
                <a:latin typeface="Tahoma"/>
                <a:cs typeface="Tahoma"/>
              </a:rPr>
              <a:t>a</a:t>
            </a:r>
            <a:r>
              <a:rPr sz="3000" b="1" spc="-55" dirty="0">
                <a:latin typeface="Tahoma"/>
                <a:cs typeface="Tahoma"/>
              </a:rPr>
              <a:t> </a:t>
            </a:r>
            <a:r>
              <a:rPr sz="3000" b="1" spc="-190" dirty="0">
                <a:latin typeface="Tahoma"/>
                <a:cs typeface="Tahoma"/>
              </a:rPr>
              <a:t>could</a:t>
            </a:r>
            <a:r>
              <a:rPr sz="3000" b="1" spc="-45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a</a:t>
            </a:r>
            <a:r>
              <a:rPr sz="3000" b="1" spc="-185" dirty="0">
                <a:latin typeface="Tahoma"/>
                <a:cs typeface="Tahoma"/>
              </a:rPr>
              <a:t>lso</a:t>
            </a:r>
            <a:r>
              <a:rPr sz="3000" b="1" spc="-45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initiate</a:t>
            </a:r>
            <a:r>
              <a:rPr sz="3000" b="1" spc="-5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45" dirty="0">
                <a:latin typeface="Tahoma"/>
                <a:cs typeface="Tahoma"/>
              </a:rPr>
              <a:t> </a:t>
            </a:r>
            <a:r>
              <a:rPr sz="3000" b="1" spc="-195" dirty="0">
                <a:latin typeface="Tahoma"/>
                <a:cs typeface="Tahoma"/>
              </a:rPr>
              <a:t>f</a:t>
            </a:r>
            <a:r>
              <a:rPr sz="3000" b="1" spc="-229" dirty="0">
                <a:latin typeface="Tahoma"/>
                <a:cs typeface="Tahoma"/>
              </a:rPr>
              <a:t>ormat</a:t>
            </a:r>
            <a:r>
              <a:rPr sz="3000" b="1" spc="-110" dirty="0">
                <a:latin typeface="Tahoma"/>
                <a:cs typeface="Tahoma"/>
              </a:rPr>
              <a:t>i</a:t>
            </a:r>
            <a:r>
              <a:rPr sz="3000" b="1" spc="-225" dirty="0">
                <a:latin typeface="Tahoma"/>
                <a:cs typeface="Tahoma"/>
              </a:rPr>
              <a:t>on</a:t>
            </a:r>
            <a:r>
              <a:rPr sz="3000" b="1" spc="-50" dirty="0">
                <a:latin typeface="Tahoma"/>
                <a:cs typeface="Tahoma"/>
              </a:rPr>
              <a:t> </a:t>
            </a:r>
            <a:r>
              <a:rPr sz="3000" b="1" spc="-254" dirty="0">
                <a:latin typeface="Tahoma"/>
                <a:cs typeface="Tahoma"/>
              </a:rPr>
              <a:t>o</a:t>
            </a:r>
            <a:r>
              <a:rPr sz="3000" b="1" spc="-155" dirty="0">
                <a:latin typeface="Tahoma"/>
                <a:cs typeface="Tahoma"/>
              </a:rPr>
              <a:t>f</a:t>
            </a:r>
            <a:r>
              <a:rPr sz="3000" b="1" spc="-55" dirty="0">
                <a:latin typeface="Tahoma"/>
                <a:cs typeface="Tahoma"/>
              </a:rPr>
              <a:t> </a:t>
            </a:r>
            <a:r>
              <a:rPr sz="3000" b="1" spc="-245" dirty="0">
                <a:latin typeface="Tahoma"/>
                <a:cs typeface="Tahoma"/>
              </a:rPr>
              <a:t>an</a:t>
            </a:r>
            <a:r>
              <a:rPr sz="3000" b="1" spc="-55" dirty="0">
                <a:latin typeface="Tahoma"/>
                <a:cs typeface="Tahoma"/>
              </a:rPr>
              <a:t> </a:t>
            </a:r>
            <a:r>
              <a:rPr sz="3000" b="1" spc="-320" dirty="0">
                <a:latin typeface="Tahoma"/>
                <a:cs typeface="Tahoma"/>
              </a:rPr>
              <a:t>ASEAN</a:t>
            </a:r>
            <a:r>
              <a:rPr sz="3000" b="1" spc="-50" dirty="0">
                <a:latin typeface="Tahoma"/>
                <a:cs typeface="Tahoma"/>
              </a:rPr>
              <a:t> </a:t>
            </a:r>
            <a:r>
              <a:rPr sz="3000" b="1" spc="-390" dirty="0">
                <a:latin typeface="Tahoma"/>
                <a:cs typeface="Tahoma"/>
              </a:rPr>
              <a:t>MICE</a:t>
            </a:r>
            <a:r>
              <a:rPr sz="3000" b="1" spc="-55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Fe</a:t>
            </a:r>
            <a:r>
              <a:rPr sz="3000" b="1" spc="-204" dirty="0">
                <a:latin typeface="Tahoma"/>
                <a:cs typeface="Tahoma"/>
              </a:rPr>
              <a:t>deration</a:t>
            </a:r>
            <a:r>
              <a:rPr sz="3000" b="1" spc="-40" dirty="0">
                <a:latin typeface="Tahoma"/>
                <a:cs typeface="Tahoma"/>
              </a:rPr>
              <a:t> </a:t>
            </a:r>
            <a:r>
              <a:rPr sz="3000" b="1" spc="-140" dirty="0">
                <a:latin typeface="Tahoma"/>
                <a:cs typeface="Tahoma"/>
              </a:rPr>
              <a:t>to  </a:t>
            </a:r>
            <a:r>
              <a:rPr sz="3000" b="1" spc="-200" dirty="0">
                <a:latin typeface="Tahoma"/>
                <a:cs typeface="Tahoma"/>
              </a:rPr>
              <a:t>help</a:t>
            </a:r>
            <a:r>
              <a:rPr sz="3000" b="1" spc="-250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build</a:t>
            </a:r>
            <a:r>
              <a:rPr sz="3000" b="1" spc="-254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a</a:t>
            </a:r>
            <a:r>
              <a:rPr sz="3000" b="1" spc="-254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stronger</a:t>
            </a:r>
            <a:r>
              <a:rPr sz="3000" b="1" spc="-260" dirty="0">
                <a:latin typeface="Tahoma"/>
                <a:cs typeface="Tahoma"/>
              </a:rPr>
              <a:t> </a:t>
            </a:r>
            <a:r>
              <a:rPr sz="3000" b="1" spc="-390" dirty="0">
                <a:latin typeface="Tahoma"/>
                <a:cs typeface="Tahoma"/>
              </a:rPr>
              <a:t>MICE</a:t>
            </a:r>
            <a:r>
              <a:rPr sz="3000" b="1" spc="-250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community</a:t>
            </a:r>
            <a:r>
              <a:rPr sz="3000" b="1" spc="-25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54" dirty="0">
                <a:latin typeface="Tahoma"/>
                <a:cs typeface="Tahoma"/>
              </a:rPr>
              <a:t> </a:t>
            </a:r>
            <a:r>
              <a:rPr sz="3000" b="1" spc="-240" dirty="0">
                <a:latin typeface="Tahoma"/>
                <a:cs typeface="Tahoma"/>
              </a:rPr>
              <a:t>ecosystem</a:t>
            </a:r>
            <a:r>
              <a:rPr sz="3000" b="1" spc="-250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in</a:t>
            </a:r>
            <a:r>
              <a:rPr sz="3000" b="1" spc="-254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5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Southeast</a:t>
            </a:r>
            <a:r>
              <a:rPr sz="3000" b="1" spc="-254" dirty="0">
                <a:latin typeface="Tahoma"/>
                <a:cs typeface="Tahoma"/>
              </a:rPr>
              <a:t> </a:t>
            </a:r>
            <a:r>
              <a:rPr sz="3000" b="1" spc="-250" dirty="0">
                <a:latin typeface="Tahoma"/>
                <a:cs typeface="Tahoma"/>
              </a:rPr>
              <a:t>Asian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region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97913" y="8061197"/>
            <a:ext cx="12247245" cy="1685925"/>
          </a:xfrm>
          <a:prstGeom prst="rect">
            <a:avLst/>
          </a:prstGeom>
          <a:solidFill>
            <a:srgbClr val="FFF1CC"/>
          </a:solidFill>
          <a:ln w="28956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6865" marR="216535" algn="just">
              <a:lnSpc>
                <a:spcPts val="4140"/>
              </a:lnSpc>
              <a:spcBef>
                <a:spcPts val="190"/>
              </a:spcBef>
            </a:pPr>
            <a:r>
              <a:rPr sz="3000" b="1" spc="-220" dirty="0">
                <a:latin typeface="Tahoma"/>
                <a:cs typeface="Tahoma"/>
              </a:rPr>
              <a:t>F</a:t>
            </a:r>
            <a:r>
              <a:rPr sz="3000" b="1" spc="-110" dirty="0">
                <a:latin typeface="Tahoma"/>
                <a:cs typeface="Tahoma"/>
              </a:rPr>
              <a:t>i</a:t>
            </a:r>
            <a:r>
              <a:rPr sz="3000" b="1" spc="-175" dirty="0">
                <a:latin typeface="Tahoma"/>
                <a:cs typeface="Tahoma"/>
              </a:rPr>
              <a:t>nall</a:t>
            </a:r>
            <a:r>
              <a:rPr sz="3000" b="1" spc="-215" dirty="0">
                <a:latin typeface="Tahoma"/>
                <a:cs typeface="Tahoma"/>
              </a:rPr>
              <a:t>y</a:t>
            </a:r>
            <a:r>
              <a:rPr sz="3000" b="1" spc="-114" dirty="0">
                <a:latin typeface="Tahoma"/>
                <a:cs typeface="Tahoma"/>
              </a:rPr>
              <a:t>,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600" dirty="0">
                <a:latin typeface="Tahoma"/>
                <a:cs typeface="Tahoma"/>
              </a:rPr>
              <a:t>I</a:t>
            </a:r>
            <a:r>
              <a:rPr sz="3000" b="1" spc="-235" dirty="0">
                <a:latin typeface="Tahoma"/>
                <a:cs typeface="Tahoma"/>
              </a:rPr>
              <a:t>ndones</a:t>
            </a:r>
            <a:r>
              <a:rPr sz="3000" b="1" spc="-114" dirty="0">
                <a:latin typeface="Tahoma"/>
                <a:cs typeface="Tahoma"/>
              </a:rPr>
              <a:t>i</a:t>
            </a:r>
            <a:r>
              <a:rPr sz="3000" b="1" spc="-245" dirty="0">
                <a:latin typeface="Tahoma"/>
                <a:cs typeface="Tahoma"/>
              </a:rPr>
              <a:t>an</a:t>
            </a:r>
            <a:r>
              <a:rPr sz="3000" b="1" spc="-305" dirty="0">
                <a:latin typeface="Tahoma"/>
                <a:cs typeface="Tahoma"/>
              </a:rPr>
              <a:t> </a:t>
            </a:r>
            <a:r>
              <a:rPr sz="3000" b="1" spc="-265" dirty="0">
                <a:latin typeface="Tahoma"/>
                <a:cs typeface="Tahoma"/>
              </a:rPr>
              <a:t>Min</a:t>
            </a:r>
            <a:r>
              <a:rPr sz="3000" b="1" spc="-130" dirty="0">
                <a:latin typeface="Tahoma"/>
                <a:cs typeface="Tahoma"/>
              </a:rPr>
              <a:t>i</a:t>
            </a:r>
            <a:r>
              <a:rPr sz="3000" b="1" spc="-210" dirty="0">
                <a:latin typeface="Tahoma"/>
                <a:cs typeface="Tahoma"/>
              </a:rPr>
              <a:t>stry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Tourism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300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Creative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E</a:t>
            </a:r>
            <a:r>
              <a:rPr sz="3000" b="1" spc="-195" dirty="0">
                <a:latin typeface="Tahoma"/>
                <a:cs typeface="Tahoma"/>
              </a:rPr>
              <a:t>c</a:t>
            </a:r>
            <a:r>
              <a:rPr sz="3000" b="1" spc="-245" dirty="0">
                <a:latin typeface="Tahoma"/>
                <a:cs typeface="Tahoma"/>
              </a:rPr>
              <a:t>onomy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165" dirty="0">
                <a:latin typeface="Tahoma"/>
                <a:cs typeface="Tahoma"/>
              </a:rPr>
              <a:t>could  </a:t>
            </a:r>
            <a:r>
              <a:rPr sz="3000" b="1" spc="-210" dirty="0">
                <a:latin typeface="Tahoma"/>
                <a:cs typeface="Tahoma"/>
              </a:rPr>
              <a:t>consider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forming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45" dirty="0">
                <a:latin typeface="Tahoma"/>
                <a:cs typeface="Tahoma"/>
              </a:rPr>
              <a:t>an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35" dirty="0">
                <a:latin typeface="Tahoma"/>
                <a:cs typeface="Tahoma"/>
              </a:rPr>
              <a:t>International</a:t>
            </a:r>
            <a:r>
              <a:rPr sz="3000" b="1" spc="-260" dirty="0">
                <a:latin typeface="Tahoma"/>
                <a:cs typeface="Tahoma"/>
              </a:rPr>
              <a:t> </a:t>
            </a:r>
            <a:r>
              <a:rPr sz="3000" b="1" spc="-390" dirty="0">
                <a:latin typeface="Tahoma"/>
                <a:cs typeface="Tahoma"/>
              </a:rPr>
              <a:t>MICE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Advisory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Panel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85" dirty="0">
                <a:latin typeface="Tahoma"/>
                <a:cs typeface="Tahoma"/>
              </a:rPr>
              <a:t>to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00" dirty="0">
                <a:latin typeface="Tahoma"/>
                <a:cs typeface="Tahoma"/>
              </a:rPr>
              <a:t>help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chart</a:t>
            </a:r>
            <a:r>
              <a:rPr sz="3000" b="1" spc="-26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-220" dirty="0">
                <a:latin typeface="Tahoma"/>
                <a:cs typeface="Tahoma"/>
              </a:rPr>
              <a:t>future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60" dirty="0">
                <a:latin typeface="Tahoma"/>
                <a:cs typeface="Tahoma"/>
              </a:rPr>
              <a:t>growth</a:t>
            </a:r>
            <a:r>
              <a:rPr sz="3000" b="1" spc="-254" dirty="0">
                <a:latin typeface="Tahoma"/>
                <a:cs typeface="Tahoma"/>
              </a:rPr>
              <a:t> </a:t>
            </a:r>
            <a:r>
              <a:rPr sz="3000" b="1" spc="-229" dirty="0">
                <a:latin typeface="Tahoma"/>
                <a:cs typeface="Tahoma"/>
              </a:rPr>
              <a:t>and</a:t>
            </a:r>
            <a:r>
              <a:rPr sz="3000" b="1" spc="-290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development</a:t>
            </a:r>
            <a:r>
              <a:rPr sz="3000" b="1" spc="-280" dirty="0">
                <a:latin typeface="Tahoma"/>
                <a:cs typeface="Tahoma"/>
              </a:rPr>
              <a:t> </a:t>
            </a:r>
            <a:r>
              <a:rPr sz="3000" b="1" spc="-204" dirty="0">
                <a:latin typeface="Tahoma"/>
                <a:cs typeface="Tahoma"/>
              </a:rPr>
              <a:t>of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70" dirty="0">
                <a:latin typeface="Tahoma"/>
                <a:cs typeface="Tahoma"/>
              </a:rPr>
              <a:t> </a:t>
            </a:r>
            <a:r>
              <a:rPr sz="3000" b="1" spc="-390" dirty="0">
                <a:latin typeface="Tahoma"/>
                <a:cs typeface="Tahoma"/>
              </a:rPr>
              <a:t>MICE</a:t>
            </a:r>
            <a:r>
              <a:rPr sz="3000" b="1" spc="-285" dirty="0">
                <a:latin typeface="Tahoma"/>
                <a:cs typeface="Tahoma"/>
              </a:rPr>
              <a:t> </a:t>
            </a:r>
            <a:r>
              <a:rPr sz="3000" b="1" spc="-210" dirty="0">
                <a:latin typeface="Tahoma"/>
                <a:cs typeface="Tahoma"/>
              </a:rPr>
              <a:t>industry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180" dirty="0">
                <a:latin typeface="Tahoma"/>
                <a:cs typeface="Tahoma"/>
              </a:rPr>
              <a:t>in</a:t>
            </a:r>
            <a:r>
              <a:rPr sz="3000" b="1" spc="-295" dirty="0">
                <a:latin typeface="Tahoma"/>
                <a:cs typeface="Tahoma"/>
              </a:rPr>
              <a:t> </a:t>
            </a:r>
            <a:r>
              <a:rPr sz="3000" b="1" spc="-225" dirty="0">
                <a:latin typeface="Tahoma"/>
                <a:cs typeface="Tahoma"/>
              </a:rPr>
              <a:t>the</a:t>
            </a:r>
            <a:r>
              <a:rPr sz="3000" b="1" spc="-275" dirty="0">
                <a:latin typeface="Tahoma"/>
                <a:cs typeface="Tahoma"/>
              </a:rPr>
              <a:t> </a:t>
            </a:r>
            <a:r>
              <a:rPr sz="3000" b="1" spc="-215" dirty="0">
                <a:latin typeface="Tahoma"/>
                <a:cs typeface="Tahoma"/>
              </a:rPr>
              <a:t>country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18260" y="643127"/>
            <a:ext cx="7435850" cy="107188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397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100"/>
              </a:spcBef>
            </a:pPr>
            <a:r>
              <a:rPr sz="4800" b="0" spc="365" dirty="0">
                <a:latin typeface="Cambria"/>
                <a:cs typeface="Cambria"/>
              </a:rPr>
              <a:t>Indonesia</a:t>
            </a:r>
            <a:r>
              <a:rPr sz="4800" b="0" spc="70" dirty="0">
                <a:latin typeface="Cambria"/>
                <a:cs typeface="Cambria"/>
              </a:rPr>
              <a:t> </a:t>
            </a:r>
            <a:r>
              <a:rPr sz="4800" b="0" spc="315" dirty="0">
                <a:latin typeface="Cambria"/>
                <a:cs typeface="Cambria"/>
              </a:rPr>
              <a:t>leads</a:t>
            </a:r>
            <a:r>
              <a:rPr sz="4800" b="0" spc="70" dirty="0">
                <a:latin typeface="Cambria"/>
                <a:cs typeface="Cambria"/>
              </a:rPr>
              <a:t> </a:t>
            </a:r>
            <a:r>
              <a:rPr sz="4800" b="0" spc="370" dirty="0">
                <a:latin typeface="Cambria"/>
                <a:cs typeface="Cambria"/>
              </a:rPr>
              <a:t>the</a:t>
            </a:r>
            <a:r>
              <a:rPr sz="4800" b="0" spc="70" dirty="0">
                <a:latin typeface="Cambria"/>
                <a:cs typeface="Cambria"/>
              </a:rPr>
              <a:t> </a:t>
            </a:r>
            <a:r>
              <a:rPr sz="4800" b="0" spc="325" dirty="0">
                <a:latin typeface="Cambria"/>
                <a:cs typeface="Cambria"/>
              </a:rPr>
              <a:t>way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554990" cy="10287000"/>
          </a:xfrm>
          <a:custGeom>
            <a:avLst/>
            <a:gdLst/>
            <a:ahLst/>
            <a:cxnLst/>
            <a:rect l="l" t="t" r="r" b="b"/>
            <a:pathLst>
              <a:path w="554990" h="10287000">
                <a:moveTo>
                  <a:pt x="554736" y="0"/>
                </a:moveTo>
                <a:lnTo>
                  <a:pt x="0" y="0"/>
                </a:lnTo>
                <a:lnTo>
                  <a:pt x="0" y="10287000"/>
                </a:lnTo>
                <a:lnTo>
                  <a:pt x="554736" y="10287000"/>
                </a:lnTo>
                <a:lnTo>
                  <a:pt x="554736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791" y="384047"/>
            <a:ext cx="3621404" cy="852169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2349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85"/>
              </a:spcBef>
            </a:pPr>
            <a:r>
              <a:rPr sz="4800" b="0" spc="380" dirty="0">
                <a:latin typeface="Cambria"/>
                <a:cs typeface="Cambria"/>
              </a:rPr>
              <a:t>Conclusion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775936" y="0"/>
            <a:ext cx="512445" cy="10287000"/>
          </a:xfrm>
          <a:custGeom>
            <a:avLst/>
            <a:gdLst/>
            <a:ahLst/>
            <a:cxnLst/>
            <a:rect l="l" t="t" r="r" b="b"/>
            <a:pathLst>
              <a:path w="512444" h="10287000">
                <a:moveTo>
                  <a:pt x="0" y="0"/>
                </a:moveTo>
                <a:lnTo>
                  <a:pt x="0" y="10286996"/>
                </a:lnTo>
                <a:lnTo>
                  <a:pt x="512063" y="10286996"/>
                </a:lnTo>
                <a:lnTo>
                  <a:pt x="51206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79347" y="1888235"/>
            <a:ext cx="5191125" cy="3540760"/>
            <a:chOff x="879347" y="1888235"/>
            <a:chExt cx="5191125" cy="3540760"/>
          </a:xfrm>
        </p:grpSpPr>
        <p:sp>
          <p:nvSpPr>
            <p:cNvPr id="5" name="object 5"/>
            <p:cNvSpPr/>
            <p:nvPr/>
          </p:nvSpPr>
          <p:spPr>
            <a:xfrm>
              <a:off x="883919" y="1892807"/>
              <a:ext cx="5181600" cy="3531235"/>
            </a:xfrm>
            <a:custGeom>
              <a:avLst/>
              <a:gdLst/>
              <a:ahLst/>
              <a:cxnLst/>
              <a:rect l="l" t="t" r="r" b="b"/>
              <a:pathLst>
                <a:path w="5181600" h="3531235">
                  <a:moveTo>
                    <a:pt x="5181600" y="0"/>
                  </a:moveTo>
                  <a:lnTo>
                    <a:pt x="0" y="0"/>
                  </a:lnTo>
                  <a:lnTo>
                    <a:pt x="0" y="3531108"/>
                  </a:lnTo>
                  <a:lnTo>
                    <a:pt x="5181600" y="3531108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83919" y="1892807"/>
              <a:ext cx="5181600" cy="3531235"/>
            </a:xfrm>
            <a:custGeom>
              <a:avLst/>
              <a:gdLst/>
              <a:ahLst/>
              <a:cxnLst/>
              <a:rect l="l" t="t" r="r" b="b"/>
              <a:pathLst>
                <a:path w="5181600" h="3531235">
                  <a:moveTo>
                    <a:pt x="0" y="3531108"/>
                  </a:moveTo>
                  <a:lnTo>
                    <a:pt x="5181600" y="3531108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35311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591300" y="1888235"/>
            <a:ext cx="5191125" cy="3540760"/>
            <a:chOff x="6591300" y="1888235"/>
            <a:chExt cx="5191125" cy="3540760"/>
          </a:xfrm>
        </p:grpSpPr>
        <p:sp>
          <p:nvSpPr>
            <p:cNvPr id="8" name="object 8"/>
            <p:cNvSpPr/>
            <p:nvPr/>
          </p:nvSpPr>
          <p:spPr>
            <a:xfrm>
              <a:off x="6595872" y="1892807"/>
              <a:ext cx="5181600" cy="3531235"/>
            </a:xfrm>
            <a:custGeom>
              <a:avLst/>
              <a:gdLst/>
              <a:ahLst/>
              <a:cxnLst/>
              <a:rect l="l" t="t" r="r" b="b"/>
              <a:pathLst>
                <a:path w="5181600" h="3531235">
                  <a:moveTo>
                    <a:pt x="5181600" y="0"/>
                  </a:moveTo>
                  <a:lnTo>
                    <a:pt x="0" y="0"/>
                  </a:lnTo>
                  <a:lnTo>
                    <a:pt x="0" y="3531108"/>
                  </a:lnTo>
                  <a:lnTo>
                    <a:pt x="5181600" y="3531108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95872" y="1892807"/>
              <a:ext cx="5181600" cy="3531235"/>
            </a:xfrm>
            <a:custGeom>
              <a:avLst/>
              <a:gdLst/>
              <a:ahLst/>
              <a:cxnLst/>
              <a:rect l="l" t="t" r="r" b="b"/>
              <a:pathLst>
                <a:path w="5181600" h="3531235">
                  <a:moveTo>
                    <a:pt x="0" y="3531108"/>
                  </a:moveTo>
                  <a:lnTo>
                    <a:pt x="5181600" y="3531108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35311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848856" y="2054351"/>
            <a:ext cx="4676140" cy="3206750"/>
          </a:xfrm>
          <a:prstGeom prst="rect">
            <a:avLst/>
          </a:prstGeom>
          <a:solidFill>
            <a:srgbClr val="FFD57C"/>
          </a:solidFill>
        </p:spPr>
        <p:txBody>
          <a:bodyPr vert="horz" wrap="square" lIns="0" tIns="342900" rIns="0" bIns="0" rtlCol="0">
            <a:spAutoFit/>
          </a:bodyPr>
          <a:lstStyle/>
          <a:p>
            <a:pPr marL="145415" marR="137160" indent="635" algn="ctr">
              <a:lnSpc>
                <a:spcPct val="114999"/>
              </a:lnSpc>
              <a:spcBef>
                <a:spcPts val="2700"/>
              </a:spcBef>
            </a:pPr>
            <a:r>
              <a:rPr sz="2800" b="1" spc="-225" dirty="0">
                <a:latin typeface="Tahoma"/>
                <a:cs typeface="Tahoma"/>
              </a:rPr>
              <a:t>After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250" dirty="0">
                <a:latin typeface="Tahoma"/>
                <a:cs typeface="Tahoma"/>
              </a:rPr>
              <a:t>two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235" dirty="0">
                <a:latin typeface="Tahoma"/>
                <a:cs typeface="Tahoma"/>
              </a:rPr>
              <a:t>ye</a:t>
            </a:r>
            <a:r>
              <a:rPr sz="2800" b="1" spc="-254" dirty="0">
                <a:latin typeface="Tahoma"/>
                <a:cs typeface="Tahoma"/>
              </a:rPr>
              <a:t>a</a:t>
            </a:r>
            <a:r>
              <a:rPr sz="2800" b="1" spc="-204" dirty="0">
                <a:latin typeface="Tahoma"/>
                <a:cs typeface="Tahoma"/>
              </a:rPr>
              <a:t>rs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190" dirty="0">
                <a:latin typeface="Tahoma"/>
                <a:cs typeface="Tahoma"/>
              </a:rPr>
              <a:t>of</a:t>
            </a:r>
            <a:r>
              <a:rPr sz="2800" b="1" spc="-265" dirty="0">
                <a:latin typeface="Tahoma"/>
                <a:cs typeface="Tahoma"/>
              </a:rPr>
              <a:t> </a:t>
            </a:r>
            <a:r>
              <a:rPr sz="2800" b="1" spc="-170" dirty="0">
                <a:latin typeface="Tahoma"/>
                <a:cs typeface="Tahoma"/>
              </a:rPr>
              <a:t>hiatus,  </a:t>
            </a:r>
            <a:r>
              <a:rPr sz="2800" b="1" spc="-275" dirty="0">
                <a:latin typeface="Tahoma"/>
                <a:cs typeface="Tahoma"/>
              </a:rPr>
              <a:t>ma</a:t>
            </a:r>
            <a:r>
              <a:rPr sz="2800" b="1" spc="-245" dirty="0">
                <a:latin typeface="Tahoma"/>
                <a:cs typeface="Tahoma"/>
              </a:rPr>
              <a:t>n</a:t>
            </a:r>
            <a:r>
              <a:rPr sz="2800" b="1" spc="-229" dirty="0">
                <a:latin typeface="Tahoma"/>
                <a:cs typeface="Tahoma"/>
              </a:rPr>
              <a:t>y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229" dirty="0">
                <a:latin typeface="Tahoma"/>
                <a:cs typeface="Tahoma"/>
              </a:rPr>
              <a:t>organ</a:t>
            </a:r>
            <a:r>
              <a:rPr sz="2800" b="1" spc="-130" dirty="0">
                <a:latin typeface="Tahoma"/>
                <a:cs typeface="Tahoma"/>
              </a:rPr>
              <a:t>i</a:t>
            </a:r>
            <a:r>
              <a:rPr sz="2800" b="1" spc="-225" dirty="0">
                <a:latin typeface="Tahoma"/>
                <a:cs typeface="Tahoma"/>
              </a:rPr>
              <a:t>sers</a:t>
            </a:r>
            <a:r>
              <a:rPr sz="2800" b="1" spc="-200" dirty="0">
                <a:latin typeface="Tahoma"/>
                <a:cs typeface="Tahoma"/>
              </a:rPr>
              <a:t> </a:t>
            </a:r>
            <a:r>
              <a:rPr sz="2800" b="1" spc="-240" dirty="0">
                <a:latin typeface="Tahoma"/>
                <a:cs typeface="Tahoma"/>
              </a:rPr>
              <a:t>have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210" dirty="0">
                <a:latin typeface="Tahoma"/>
                <a:cs typeface="Tahoma"/>
              </a:rPr>
              <a:t>begun  launching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215" dirty="0">
                <a:latin typeface="Tahoma"/>
                <a:cs typeface="Tahoma"/>
              </a:rPr>
              <a:t>conferences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a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120" dirty="0">
                <a:latin typeface="Tahoma"/>
                <a:cs typeface="Tahoma"/>
              </a:rPr>
              <a:t>d  </a:t>
            </a:r>
            <a:r>
              <a:rPr sz="2800" b="1" spc="-190" dirty="0">
                <a:latin typeface="Tahoma"/>
                <a:cs typeface="Tahoma"/>
              </a:rPr>
              <a:t>exhibitio</a:t>
            </a:r>
            <a:r>
              <a:rPr sz="2800" b="1" spc="-260" dirty="0">
                <a:latin typeface="Tahoma"/>
                <a:cs typeface="Tahoma"/>
              </a:rPr>
              <a:t>n</a:t>
            </a:r>
            <a:r>
              <a:rPr sz="2800" b="1" spc="-240" dirty="0">
                <a:latin typeface="Tahoma"/>
                <a:cs typeface="Tahoma"/>
              </a:rPr>
              <a:t>s</a:t>
            </a:r>
            <a:r>
              <a:rPr sz="2800" b="1" spc="-210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with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155" dirty="0">
                <a:latin typeface="Tahoma"/>
                <a:cs typeface="Tahoma"/>
              </a:rPr>
              <a:t>a  </a:t>
            </a:r>
            <a:r>
              <a:rPr sz="2800" b="1" spc="-229" dirty="0">
                <a:latin typeface="Tahoma"/>
                <a:cs typeface="Tahoma"/>
              </a:rPr>
              <a:t>ve</a:t>
            </a:r>
            <a:r>
              <a:rPr sz="2800" b="1" spc="-265" dirty="0">
                <a:latin typeface="Tahoma"/>
                <a:cs typeface="Tahoma"/>
              </a:rPr>
              <a:t>n</a:t>
            </a:r>
            <a:r>
              <a:rPr sz="2800" b="1" spc="-250" dirty="0">
                <a:latin typeface="Tahoma"/>
                <a:cs typeface="Tahoma"/>
              </a:rPr>
              <a:t>gea</a:t>
            </a:r>
            <a:r>
              <a:rPr sz="2800" b="1" spc="-280" dirty="0">
                <a:latin typeface="Tahoma"/>
                <a:cs typeface="Tahoma"/>
              </a:rPr>
              <a:t>n</a:t>
            </a:r>
            <a:r>
              <a:rPr sz="2800" b="1" spc="-215" dirty="0">
                <a:latin typeface="Tahoma"/>
                <a:cs typeface="Tahoma"/>
              </a:rPr>
              <a:t>ce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165" dirty="0">
                <a:latin typeface="Tahoma"/>
                <a:cs typeface="Tahoma"/>
              </a:rPr>
              <a:t>si</a:t>
            </a:r>
            <a:r>
              <a:rPr sz="2800" b="1" spc="-270" dirty="0">
                <a:latin typeface="Tahoma"/>
                <a:cs typeface="Tahoma"/>
              </a:rPr>
              <a:t>n</a:t>
            </a:r>
            <a:r>
              <a:rPr sz="2800" b="1" spc="-215" dirty="0">
                <a:latin typeface="Tahoma"/>
                <a:cs typeface="Tahoma"/>
              </a:rPr>
              <a:t>ce</a:t>
            </a:r>
            <a:r>
              <a:rPr sz="2800" b="1" spc="-235" dirty="0">
                <a:latin typeface="Tahoma"/>
                <a:cs typeface="Tahoma"/>
              </a:rPr>
              <a:t> </a:t>
            </a:r>
            <a:r>
              <a:rPr sz="2800" b="1" spc="-180" dirty="0">
                <a:latin typeface="Tahoma"/>
                <a:cs typeface="Tahoma"/>
              </a:rPr>
              <a:t>la</a:t>
            </a:r>
            <a:r>
              <a:rPr sz="2800" b="1" spc="-215" dirty="0">
                <a:latin typeface="Tahoma"/>
                <a:cs typeface="Tahoma"/>
              </a:rPr>
              <a:t>s</a:t>
            </a:r>
            <a:r>
              <a:rPr sz="2800" b="1" spc="-155" dirty="0">
                <a:latin typeface="Tahoma"/>
                <a:cs typeface="Tahoma"/>
              </a:rPr>
              <a:t>t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220" dirty="0">
                <a:latin typeface="Tahoma"/>
                <a:cs typeface="Tahoma"/>
              </a:rPr>
              <a:t>year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0808" y="2052827"/>
            <a:ext cx="4676140" cy="3206750"/>
          </a:xfrm>
          <a:prstGeom prst="rect">
            <a:avLst/>
          </a:prstGeom>
          <a:solidFill>
            <a:srgbClr val="FFBE31"/>
          </a:solidFill>
        </p:spPr>
        <p:txBody>
          <a:bodyPr vert="horz" wrap="square" lIns="0" tIns="371475" rIns="0" bIns="0" rtlCol="0">
            <a:spAutoFit/>
          </a:bodyPr>
          <a:lstStyle/>
          <a:p>
            <a:pPr marL="539115" marR="512445" indent="-1270" algn="ctr">
              <a:lnSpc>
                <a:spcPct val="114999"/>
              </a:lnSpc>
              <a:spcBef>
                <a:spcPts val="2925"/>
              </a:spcBef>
            </a:pPr>
            <a:r>
              <a:rPr sz="2800" b="1" spc="-195" dirty="0">
                <a:latin typeface="Tahoma"/>
                <a:cs typeface="Tahoma"/>
              </a:rPr>
              <a:t>Covi</a:t>
            </a:r>
            <a:r>
              <a:rPr sz="2800" b="1" spc="-235" dirty="0">
                <a:latin typeface="Tahoma"/>
                <a:cs typeface="Tahoma"/>
              </a:rPr>
              <a:t>d</a:t>
            </a:r>
            <a:r>
              <a:rPr sz="2800" b="1" spc="-315" dirty="0">
                <a:latin typeface="Tahoma"/>
                <a:cs typeface="Tahoma"/>
              </a:rPr>
              <a:t>-</a:t>
            </a:r>
            <a:r>
              <a:rPr sz="2800" b="1" spc="-350" dirty="0">
                <a:latin typeface="Tahoma"/>
                <a:cs typeface="Tahoma"/>
              </a:rPr>
              <a:t>19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215" dirty="0">
                <a:latin typeface="Tahoma"/>
                <a:cs typeface="Tahoma"/>
              </a:rPr>
              <a:t>pa</a:t>
            </a:r>
            <a:r>
              <a:rPr sz="2800" b="1" spc="-240" dirty="0">
                <a:latin typeface="Tahoma"/>
                <a:cs typeface="Tahoma"/>
              </a:rPr>
              <a:t>n</a:t>
            </a:r>
            <a:r>
              <a:rPr sz="2800" b="1" spc="-210" dirty="0">
                <a:latin typeface="Tahoma"/>
                <a:cs typeface="Tahoma"/>
              </a:rPr>
              <a:t>de</a:t>
            </a:r>
            <a:r>
              <a:rPr sz="2800" b="1" spc="-345" dirty="0">
                <a:latin typeface="Tahoma"/>
                <a:cs typeface="Tahoma"/>
              </a:rPr>
              <a:t>m</a:t>
            </a:r>
            <a:r>
              <a:rPr sz="2800" b="1" spc="-150" dirty="0">
                <a:latin typeface="Tahoma"/>
                <a:cs typeface="Tahoma"/>
              </a:rPr>
              <a:t>ic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175" dirty="0">
                <a:latin typeface="Tahoma"/>
                <a:cs typeface="Tahoma"/>
              </a:rPr>
              <a:t>had  </a:t>
            </a:r>
            <a:r>
              <a:rPr sz="2800" b="1" spc="-185" dirty="0">
                <a:latin typeface="Tahoma"/>
                <a:cs typeface="Tahoma"/>
              </a:rPr>
              <a:t>certainly</a:t>
            </a:r>
            <a:r>
              <a:rPr sz="2800" b="1" spc="-235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de</a:t>
            </a:r>
            <a:r>
              <a:rPr sz="2800" b="1" spc="-229" dirty="0">
                <a:latin typeface="Tahoma"/>
                <a:cs typeface="Tahoma"/>
              </a:rPr>
              <a:t>a</a:t>
            </a:r>
            <a:r>
              <a:rPr sz="2800" b="1" spc="-125" dirty="0">
                <a:latin typeface="Tahoma"/>
                <a:cs typeface="Tahoma"/>
              </a:rPr>
              <a:t>lt</a:t>
            </a:r>
            <a:r>
              <a:rPr sz="2800" b="1" spc="-229" dirty="0">
                <a:latin typeface="Tahoma"/>
                <a:cs typeface="Tahoma"/>
              </a:rPr>
              <a:t> </a:t>
            </a:r>
            <a:r>
              <a:rPr sz="2800" b="1" spc="-155" dirty="0">
                <a:latin typeface="Tahoma"/>
                <a:cs typeface="Tahoma"/>
              </a:rPr>
              <a:t>a  </a:t>
            </a:r>
            <a:r>
              <a:rPr sz="2800" b="1" spc="-225" dirty="0">
                <a:latin typeface="Tahoma"/>
                <a:cs typeface="Tahoma"/>
              </a:rPr>
              <a:t>d</a:t>
            </a:r>
            <a:r>
              <a:rPr sz="2800" b="1" spc="-220" dirty="0">
                <a:latin typeface="Tahoma"/>
                <a:cs typeface="Tahoma"/>
              </a:rPr>
              <a:t>e</a:t>
            </a:r>
            <a:r>
              <a:rPr sz="2800" b="1" spc="-229" dirty="0">
                <a:latin typeface="Tahoma"/>
                <a:cs typeface="Tahoma"/>
              </a:rPr>
              <a:t>v</a:t>
            </a:r>
            <a:r>
              <a:rPr sz="2800" b="1" spc="-250" dirty="0">
                <a:latin typeface="Tahoma"/>
                <a:cs typeface="Tahoma"/>
              </a:rPr>
              <a:t>a</a:t>
            </a:r>
            <a:r>
              <a:rPr sz="2800" b="1" spc="-190" dirty="0">
                <a:latin typeface="Tahoma"/>
                <a:cs typeface="Tahoma"/>
              </a:rPr>
              <a:t>st</a:t>
            </a:r>
            <a:r>
              <a:rPr sz="2800" b="1" spc="-260" dirty="0">
                <a:latin typeface="Tahoma"/>
                <a:cs typeface="Tahoma"/>
              </a:rPr>
              <a:t>a</a:t>
            </a:r>
            <a:r>
              <a:rPr sz="2800" b="1" spc="-150" dirty="0">
                <a:latin typeface="Tahoma"/>
                <a:cs typeface="Tahoma"/>
              </a:rPr>
              <a:t>t</a:t>
            </a:r>
            <a:r>
              <a:rPr sz="2800" b="1" spc="-215" dirty="0">
                <a:latin typeface="Tahoma"/>
                <a:cs typeface="Tahoma"/>
              </a:rPr>
              <a:t>ing</a:t>
            </a:r>
            <a:r>
              <a:rPr sz="2800" b="1" spc="-225" dirty="0">
                <a:latin typeface="Tahoma"/>
                <a:cs typeface="Tahoma"/>
              </a:rPr>
              <a:t> </a:t>
            </a:r>
            <a:r>
              <a:rPr sz="2800" b="1" spc="-220" dirty="0">
                <a:latin typeface="Tahoma"/>
                <a:cs typeface="Tahoma"/>
              </a:rPr>
              <a:t>blow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175" dirty="0">
                <a:latin typeface="Tahoma"/>
                <a:cs typeface="Tahoma"/>
              </a:rPr>
              <a:t>to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175" dirty="0">
                <a:latin typeface="Tahoma"/>
                <a:cs typeface="Tahoma"/>
              </a:rPr>
              <a:t>the  </a:t>
            </a:r>
            <a:r>
              <a:rPr sz="2800" b="1" spc="-640" dirty="0">
                <a:latin typeface="Tahoma"/>
                <a:cs typeface="Tahoma"/>
              </a:rPr>
              <a:t>M</a:t>
            </a:r>
            <a:r>
              <a:rPr sz="2800" b="1" spc="-345" dirty="0">
                <a:latin typeface="Tahoma"/>
                <a:cs typeface="Tahoma"/>
              </a:rPr>
              <a:t>I</a:t>
            </a:r>
            <a:r>
              <a:rPr sz="2800" b="1" spc="-240" dirty="0">
                <a:latin typeface="Tahoma"/>
                <a:cs typeface="Tahoma"/>
              </a:rPr>
              <a:t>CE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160" dirty="0">
                <a:latin typeface="Tahoma"/>
                <a:cs typeface="Tahoma"/>
              </a:rPr>
              <a:t>in</a:t>
            </a:r>
            <a:r>
              <a:rPr sz="2800" b="1" spc="-225" dirty="0">
                <a:latin typeface="Tahoma"/>
                <a:cs typeface="Tahoma"/>
              </a:rPr>
              <a:t>d</a:t>
            </a:r>
            <a:r>
              <a:rPr sz="2800" b="1" spc="-210" dirty="0">
                <a:latin typeface="Tahoma"/>
                <a:cs typeface="Tahoma"/>
              </a:rPr>
              <a:t>ustry</a:t>
            </a:r>
            <a:r>
              <a:rPr sz="2800" b="1" spc="-229" dirty="0">
                <a:latin typeface="Tahoma"/>
                <a:cs typeface="Tahoma"/>
              </a:rPr>
              <a:t> </a:t>
            </a:r>
            <a:r>
              <a:rPr sz="2800" b="1" spc="-170" dirty="0">
                <a:latin typeface="Tahoma"/>
                <a:cs typeface="Tahoma"/>
              </a:rPr>
              <a:t>in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Asi</a:t>
            </a:r>
            <a:r>
              <a:rPr sz="2800" b="1" spc="-280" dirty="0">
                <a:latin typeface="Tahoma"/>
                <a:cs typeface="Tahoma"/>
              </a:rPr>
              <a:t>a</a:t>
            </a:r>
            <a:r>
              <a:rPr sz="2800" b="1" spc="-105" dirty="0">
                <a:latin typeface="Tahoma"/>
                <a:cs typeface="Tahoma"/>
              </a:rPr>
              <a:t>,  </a:t>
            </a:r>
            <a:r>
              <a:rPr sz="2800" b="1" spc="-225" dirty="0">
                <a:latin typeface="Tahoma"/>
                <a:cs typeface="Tahoma"/>
              </a:rPr>
              <a:t>a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190" dirty="0">
                <a:latin typeface="Tahoma"/>
                <a:cs typeface="Tahoma"/>
              </a:rPr>
              <a:t>d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200" dirty="0">
                <a:latin typeface="Tahoma"/>
                <a:cs typeface="Tahoma"/>
              </a:rPr>
              <a:t>globa</a:t>
            </a:r>
            <a:r>
              <a:rPr sz="2800" b="1" spc="-120" dirty="0">
                <a:latin typeface="Tahoma"/>
                <a:cs typeface="Tahoma"/>
              </a:rPr>
              <a:t>l</a:t>
            </a:r>
            <a:r>
              <a:rPr sz="2800" b="1" spc="-160" dirty="0">
                <a:latin typeface="Tahoma"/>
                <a:cs typeface="Tahoma"/>
              </a:rPr>
              <a:t>ly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304776" y="1888235"/>
            <a:ext cx="5189220" cy="3540760"/>
            <a:chOff x="12304776" y="1888235"/>
            <a:chExt cx="5189220" cy="3540760"/>
          </a:xfrm>
        </p:grpSpPr>
        <p:sp>
          <p:nvSpPr>
            <p:cNvPr id="13" name="object 13"/>
            <p:cNvSpPr/>
            <p:nvPr/>
          </p:nvSpPr>
          <p:spPr>
            <a:xfrm>
              <a:off x="12309348" y="1892807"/>
              <a:ext cx="5180330" cy="3531235"/>
            </a:xfrm>
            <a:custGeom>
              <a:avLst/>
              <a:gdLst/>
              <a:ahLst/>
              <a:cxnLst/>
              <a:rect l="l" t="t" r="r" b="b"/>
              <a:pathLst>
                <a:path w="5180330" h="3531235">
                  <a:moveTo>
                    <a:pt x="5180075" y="0"/>
                  </a:moveTo>
                  <a:lnTo>
                    <a:pt x="0" y="0"/>
                  </a:lnTo>
                  <a:lnTo>
                    <a:pt x="0" y="3531108"/>
                  </a:lnTo>
                  <a:lnTo>
                    <a:pt x="5180075" y="3531108"/>
                  </a:lnTo>
                  <a:lnTo>
                    <a:pt x="5180075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09348" y="1892807"/>
              <a:ext cx="5180330" cy="3531235"/>
            </a:xfrm>
            <a:custGeom>
              <a:avLst/>
              <a:gdLst/>
              <a:ahLst/>
              <a:cxnLst/>
              <a:rect l="l" t="t" r="r" b="b"/>
              <a:pathLst>
                <a:path w="5180330" h="3531235">
                  <a:moveTo>
                    <a:pt x="0" y="3531108"/>
                  </a:moveTo>
                  <a:lnTo>
                    <a:pt x="5180075" y="3531108"/>
                  </a:lnTo>
                  <a:lnTo>
                    <a:pt x="5180075" y="0"/>
                  </a:lnTo>
                  <a:lnTo>
                    <a:pt x="0" y="0"/>
                  </a:lnTo>
                  <a:lnTo>
                    <a:pt x="0" y="35311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556235" y="2052827"/>
            <a:ext cx="4674235" cy="3206750"/>
          </a:xfrm>
          <a:prstGeom prst="rect">
            <a:avLst/>
          </a:prstGeom>
          <a:solidFill>
            <a:srgbClr val="FFBE31"/>
          </a:solidFill>
        </p:spPr>
        <p:txBody>
          <a:bodyPr vert="horz" wrap="square" lIns="0" tIns="344805" rIns="0" bIns="0" rtlCol="0">
            <a:spAutoFit/>
          </a:bodyPr>
          <a:lstStyle/>
          <a:p>
            <a:pPr marL="443230" marR="431165" algn="ctr">
              <a:lnSpc>
                <a:spcPct val="114999"/>
              </a:lnSpc>
              <a:spcBef>
                <a:spcPts val="2715"/>
              </a:spcBef>
            </a:pPr>
            <a:r>
              <a:rPr sz="2800" b="1" spc="-215" dirty="0">
                <a:latin typeface="Tahoma"/>
                <a:cs typeface="Tahoma"/>
              </a:rPr>
              <a:t>So</a:t>
            </a:r>
            <a:r>
              <a:rPr sz="2800" b="1" spc="-335" dirty="0">
                <a:latin typeface="Tahoma"/>
                <a:cs typeface="Tahoma"/>
              </a:rPr>
              <a:t>m</a:t>
            </a:r>
            <a:r>
              <a:rPr sz="2800" b="1" spc="-245" dirty="0">
                <a:latin typeface="Tahoma"/>
                <a:cs typeface="Tahoma"/>
              </a:rPr>
              <a:t>e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220" dirty="0">
                <a:latin typeface="Tahoma"/>
                <a:cs typeface="Tahoma"/>
              </a:rPr>
              <a:t>had</a:t>
            </a:r>
            <a:r>
              <a:rPr sz="2800" b="1" spc="-260" dirty="0">
                <a:latin typeface="Tahoma"/>
                <a:cs typeface="Tahoma"/>
              </a:rPr>
              <a:t> </a:t>
            </a:r>
            <a:r>
              <a:rPr sz="2800" b="1" spc="-254" dirty="0">
                <a:latin typeface="Tahoma"/>
                <a:cs typeface="Tahoma"/>
              </a:rPr>
              <a:t>ex</a:t>
            </a:r>
            <a:r>
              <a:rPr sz="2800" b="1" spc="-285" dirty="0">
                <a:latin typeface="Tahoma"/>
                <a:cs typeface="Tahoma"/>
              </a:rPr>
              <a:t>p</a:t>
            </a:r>
            <a:r>
              <a:rPr sz="2800" b="1" spc="-165" dirty="0">
                <a:latin typeface="Tahoma"/>
                <a:cs typeface="Tahoma"/>
              </a:rPr>
              <a:t>eri</a:t>
            </a:r>
            <a:r>
              <a:rPr sz="2800" b="1" spc="-365" dirty="0">
                <a:latin typeface="Tahoma"/>
                <a:cs typeface="Tahoma"/>
              </a:rPr>
              <a:t>m</a:t>
            </a:r>
            <a:r>
              <a:rPr sz="2800" b="1" spc="-229" dirty="0">
                <a:latin typeface="Tahoma"/>
                <a:cs typeface="Tahoma"/>
              </a:rPr>
              <a:t>e</a:t>
            </a:r>
            <a:r>
              <a:rPr sz="2800" b="1" spc="-260" dirty="0">
                <a:latin typeface="Tahoma"/>
                <a:cs typeface="Tahoma"/>
              </a:rPr>
              <a:t>n</a:t>
            </a:r>
            <a:r>
              <a:rPr sz="2800" b="1" spc="-150" dirty="0">
                <a:latin typeface="Tahoma"/>
                <a:cs typeface="Tahoma"/>
              </a:rPr>
              <a:t>t</a:t>
            </a:r>
            <a:r>
              <a:rPr sz="2800" b="1" spc="-160" dirty="0">
                <a:latin typeface="Tahoma"/>
                <a:cs typeface="Tahoma"/>
              </a:rPr>
              <a:t>ed  </a:t>
            </a:r>
            <a:r>
              <a:rPr sz="2800" b="1" spc="-225" dirty="0">
                <a:latin typeface="Tahoma"/>
                <a:cs typeface="Tahoma"/>
              </a:rPr>
              <a:t>with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190" dirty="0">
                <a:latin typeface="Tahoma"/>
                <a:cs typeface="Tahoma"/>
              </a:rPr>
              <a:t>hybrid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235" dirty="0">
                <a:latin typeface="Tahoma"/>
                <a:cs typeface="Tahoma"/>
              </a:rPr>
              <a:t>eve</a:t>
            </a:r>
            <a:r>
              <a:rPr sz="2800" b="1" spc="-270" dirty="0">
                <a:latin typeface="Tahoma"/>
                <a:cs typeface="Tahoma"/>
              </a:rPr>
              <a:t>n</a:t>
            </a:r>
            <a:r>
              <a:rPr sz="2800" b="1" spc="-195" dirty="0">
                <a:latin typeface="Tahoma"/>
                <a:cs typeface="Tahoma"/>
              </a:rPr>
              <a:t>ts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150" dirty="0">
                <a:latin typeface="Tahoma"/>
                <a:cs typeface="Tahoma"/>
              </a:rPr>
              <a:t>of  </a:t>
            </a:r>
            <a:r>
              <a:rPr sz="2800" b="1" spc="-195" dirty="0">
                <a:latin typeface="Tahoma"/>
                <a:cs typeface="Tahoma"/>
              </a:rPr>
              <a:t>both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ph</a:t>
            </a:r>
            <a:r>
              <a:rPr sz="2800" b="1" spc="-215" dirty="0">
                <a:latin typeface="Tahoma"/>
                <a:cs typeface="Tahoma"/>
              </a:rPr>
              <a:t>y</a:t>
            </a:r>
            <a:r>
              <a:rPr sz="2800" b="1" spc="-175" dirty="0">
                <a:latin typeface="Tahoma"/>
                <a:cs typeface="Tahoma"/>
              </a:rPr>
              <a:t>sical</a:t>
            </a:r>
            <a:r>
              <a:rPr sz="2800" b="1" spc="-229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a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190" dirty="0">
                <a:latin typeface="Tahoma"/>
                <a:cs typeface="Tahoma"/>
              </a:rPr>
              <a:t>d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165" dirty="0">
                <a:latin typeface="Tahoma"/>
                <a:cs typeface="Tahoma"/>
              </a:rPr>
              <a:t>virtual  </a:t>
            </a:r>
            <a:r>
              <a:rPr sz="2800" b="1" spc="-215" dirty="0">
                <a:latin typeface="Tahoma"/>
                <a:cs typeface="Tahoma"/>
              </a:rPr>
              <a:t>pres</a:t>
            </a:r>
            <a:r>
              <a:rPr sz="2800" b="1" spc="-235" dirty="0">
                <a:latin typeface="Tahoma"/>
                <a:cs typeface="Tahoma"/>
              </a:rPr>
              <a:t>en</a:t>
            </a:r>
            <a:r>
              <a:rPr sz="2800" b="1" spc="-170" dirty="0">
                <a:latin typeface="Tahoma"/>
                <a:cs typeface="Tahoma"/>
              </a:rPr>
              <a:t>t</a:t>
            </a:r>
            <a:r>
              <a:rPr sz="2800" b="1" spc="-175" dirty="0">
                <a:latin typeface="Tahoma"/>
                <a:cs typeface="Tahoma"/>
              </a:rPr>
              <a:t>atio</a:t>
            </a:r>
            <a:r>
              <a:rPr sz="2800" b="1" spc="-220" dirty="0">
                <a:latin typeface="Tahoma"/>
                <a:cs typeface="Tahoma"/>
              </a:rPr>
              <a:t>n</a:t>
            </a:r>
            <a:r>
              <a:rPr sz="2800" b="1" spc="-175" dirty="0">
                <a:latin typeface="Tahoma"/>
                <a:cs typeface="Tahoma"/>
              </a:rPr>
              <a:t>s,</a:t>
            </a:r>
            <a:r>
              <a:rPr sz="2800" b="1" spc="-210" dirty="0">
                <a:latin typeface="Tahoma"/>
                <a:cs typeface="Tahoma"/>
              </a:rPr>
              <a:t> </a:t>
            </a:r>
            <a:r>
              <a:rPr sz="2800" b="1" spc="-200" dirty="0">
                <a:latin typeface="Tahoma"/>
                <a:cs typeface="Tahoma"/>
              </a:rPr>
              <a:t>but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185" dirty="0">
                <a:latin typeface="Tahoma"/>
                <a:cs typeface="Tahoma"/>
              </a:rPr>
              <a:t>they  </a:t>
            </a:r>
            <a:r>
              <a:rPr sz="2800" b="1" spc="-165" dirty="0">
                <a:latin typeface="Tahoma"/>
                <a:cs typeface="Tahoma"/>
              </a:rPr>
              <a:t>did</a:t>
            </a:r>
            <a:r>
              <a:rPr sz="2800" b="1" spc="-260" dirty="0">
                <a:latin typeface="Tahoma"/>
                <a:cs typeface="Tahoma"/>
              </a:rPr>
              <a:t> </a:t>
            </a:r>
            <a:r>
              <a:rPr sz="2800" b="1" spc="-195" dirty="0">
                <a:latin typeface="Tahoma"/>
                <a:cs typeface="Tahoma"/>
              </a:rPr>
              <a:t>not</a:t>
            </a:r>
            <a:r>
              <a:rPr sz="2800" b="1" spc="-265" dirty="0">
                <a:latin typeface="Tahoma"/>
                <a:cs typeface="Tahoma"/>
              </a:rPr>
              <a:t> </a:t>
            </a:r>
            <a:r>
              <a:rPr sz="2800" b="1" spc="-210" dirty="0">
                <a:latin typeface="Tahoma"/>
                <a:cs typeface="Tahoma"/>
              </a:rPr>
              <a:t>fare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204" dirty="0">
                <a:latin typeface="Tahoma"/>
                <a:cs typeface="Tahoma"/>
              </a:rPr>
              <a:t>well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79347" y="6233159"/>
            <a:ext cx="5191125" cy="3540760"/>
            <a:chOff x="879347" y="6233159"/>
            <a:chExt cx="5191125" cy="3540760"/>
          </a:xfrm>
        </p:grpSpPr>
        <p:sp>
          <p:nvSpPr>
            <p:cNvPr id="17" name="object 17"/>
            <p:cNvSpPr/>
            <p:nvPr/>
          </p:nvSpPr>
          <p:spPr>
            <a:xfrm>
              <a:off x="883919" y="6237731"/>
              <a:ext cx="5181600" cy="3531235"/>
            </a:xfrm>
            <a:custGeom>
              <a:avLst/>
              <a:gdLst/>
              <a:ahLst/>
              <a:cxnLst/>
              <a:rect l="l" t="t" r="r" b="b"/>
              <a:pathLst>
                <a:path w="5181600" h="3531234">
                  <a:moveTo>
                    <a:pt x="5181600" y="0"/>
                  </a:moveTo>
                  <a:lnTo>
                    <a:pt x="0" y="0"/>
                  </a:lnTo>
                  <a:lnTo>
                    <a:pt x="0" y="3531108"/>
                  </a:lnTo>
                  <a:lnTo>
                    <a:pt x="5181600" y="3531108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83919" y="6237731"/>
              <a:ext cx="5181600" cy="3531235"/>
            </a:xfrm>
            <a:custGeom>
              <a:avLst/>
              <a:gdLst/>
              <a:ahLst/>
              <a:cxnLst/>
              <a:rect l="l" t="t" r="r" b="b"/>
              <a:pathLst>
                <a:path w="5181600" h="3531234">
                  <a:moveTo>
                    <a:pt x="0" y="3531108"/>
                  </a:moveTo>
                  <a:lnTo>
                    <a:pt x="5181600" y="3531108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35311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6591300" y="6233159"/>
            <a:ext cx="5191125" cy="3540760"/>
            <a:chOff x="6591300" y="6233159"/>
            <a:chExt cx="5191125" cy="3540760"/>
          </a:xfrm>
        </p:grpSpPr>
        <p:sp>
          <p:nvSpPr>
            <p:cNvPr id="20" name="object 20"/>
            <p:cNvSpPr/>
            <p:nvPr/>
          </p:nvSpPr>
          <p:spPr>
            <a:xfrm>
              <a:off x="6595872" y="6237731"/>
              <a:ext cx="5181600" cy="3531235"/>
            </a:xfrm>
            <a:custGeom>
              <a:avLst/>
              <a:gdLst/>
              <a:ahLst/>
              <a:cxnLst/>
              <a:rect l="l" t="t" r="r" b="b"/>
              <a:pathLst>
                <a:path w="5181600" h="3531234">
                  <a:moveTo>
                    <a:pt x="5181600" y="0"/>
                  </a:moveTo>
                  <a:lnTo>
                    <a:pt x="0" y="0"/>
                  </a:lnTo>
                  <a:lnTo>
                    <a:pt x="0" y="3531108"/>
                  </a:lnTo>
                  <a:lnTo>
                    <a:pt x="5181600" y="3531108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95872" y="6237731"/>
              <a:ext cx="5181600" cy="3531235"/>
            </a:xfrm>
            <a:custGeom>
              <a:avLst/>
              <a:gdLst/>
              <a:ahLst/>
              <a:cxnLst/>
              <a:rect l="l" t="t" r="r" b="b"/>
              <a:pathLst>
                <a:path w="5181600" h="3531234">
                  <a:moveTo>
                    <a:pt x="0" y="3531108"/>
                  </a:moveTo>
                  <a:lnTo>
                    <a:pt x="5181600" y="3531108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35311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2304776" y="6233159"/>
            <a:ext cx="5189220" cy="3540760"/>
            <a:chOff x="12304776" y="6233159"/>
            <a:chExt cx="5189220" cy="3540760"/>
          </a:xfrm>
        </p:grpSpPr>
        <p:sp>
          <p:nvSpPr>
            <p:cNvPr id="23" name="object 23"/>
            <p:cNvSpPr/>
            <p:nvPr/>
          </p:nvSpPr>
          <p:spPr>
            <a:xfrm>
              <a:off x="12309348" y="6237731"/>
              <a:ext cx="5180330" cy="3531235"/>
            </a:xfrm>
            <a:custGeom>
              <a:avLst/>
              <a:gdLst/>
              <a:ahLst/>
              <a:cxnLst/>
              <a:rect l="l" t="t" r="r" b="b"/>
              <a:pathLst>
                <a:path w="5180330" h="3531234">
                  <a:moveTo>
                    <a:pt x="5180075" y="0"/>
                  </a:moveTo>
                  <a:lnTo>
                    <a:pt x="0" y="0"/>
                  </a:lnTo>
                  <a:lnTo>
                    <a:pt x="0" y="3531108"/>
                  </a:lnTo>
                  <a:lnTo>
                    <a:pt x="5180075" y="3531108"/>
                  </a:lnTo>
                  <a:lnTo>
                    <a:pt x="5180075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309348" y="6237731"/>
              <a:ext cx="5180330" cy="3531235"/>
            </a:xfrm>
            <a:custGeom>
              <a:avLst/>
              <a:gdLst/>
              <a:ahLst/>
              <a:cxnLst/>
              <a:rect l="l" t="t" r="r" b="b"/>
              <a:pathLst>
                <a:path w="5180330" h="3531234">
                  <a:moveTo>
                    <a:pt x="0" y="3531108"/>
                  </a:moveTo>
                  <a:lnTo>
                    <a:pt x="5180075" y="3531108"/>
                  </a:lnTo>
                  <a:lnTo>
                    <a:pt x="5180075" y="0"/>
                  </a:lnTo>
                  <a:lnTo>
                    <a:pt x="0" y="0"/>
                  </a:lnTo>
                  <a:lnTo>
                    <a:pt x="0" y="35311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130808" y="6399276"/>
            <a:ext cx="4676140" cy="3206750"/>
          </a:xfrm>
          <a:prstGeom prst="rect">
            <a:avLst/>
          </a:prstGeom>
          <a:solidFill>
            <a:srgbClr val="FFBE31"/>
          </a:solidFill>
        </p:spPr>
        <p:txBody>
          <a:bodyPr vert="horz" wrap="square" lIns="0" tIns="215900" rIns="0" bIns="0" rtlCol="0">
            <a:spAutoFit/>
          </a:bodyPr>
          <a:lstStyle/>
          <a:p>
            <a:pPr marL="149860" marR="144780" indent="-635" algn="ctr">
              <a:lnSpc>
                <a:spcPct val="114999"/>
              </a:lnSpc>
              <a:spcBef>
                <a:spcPts val="1700"/>
              </a:spcBef>
            </a:pPr>
            <a:r>
              <a:rPr sz="2800" b="1" spc="-360" dirty="0">
                <a:latin typeface="Tahoma"/>
                <a:cs typeface="Tahoma"/>
              </a:rPr>
              <a:t>A</a:t>
            </a:r>
            <a:r>
              <a:rPr sz="2800" b="1" spc="-265" dirty="0">
                <a:latin typeface="Tahoma"/>
                <a:cs typeface="Tahoma"/>
              </a:rPr>
              <a:t> </a:t>
            </a:r>
            <a:r>
              <a:rPr sz="2800" b="1" spc="-180" dirty="0">
                <a:latin typeface="Tahoma"/>
                <a:cs typeface="Tahoma"/>
              </a:rPr>
              <a:t>c</a:t>
            </a:r>
            <a:r>
              <a:rPr sz="2800" b="1" spc="-235" dirty="0">
                <a:latin typeface="Tahoma"/>
                <a:cs typeface="Tahoma"/>
              </a:rPr>
              <a:t>on</a:t>
            </a:r>
            <a:r>
              <a:rPr sz="2800" b="1" spc="-210" dirty="0">
                <a:latin typeface="Tahoma"/>
                <a:cs typeface="Tahoma"/>
              </a:rPr>
              <a:t>s</a:t>
            </a:r>
            <a:r>
              <a:rPr sz="2800" b="1" spc="-229" dirty="0">
                <a:latin typeface="Tahoma"/>
                <a:cs typeface="Tahoma"/>
              </a:rPr>
              <a:t>eque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215" dirty="0">
                <a:latin typeface="Tahoma"/>
                <a:cs typeface="Tahoma"/>
              </a:rPr>
              <a:t>ce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190" dirty="0">
                <a:latin typeface="Tahoma"/>
                <a:cs typeface="Tahoma"/>
              </a:rPr>
              <a:t>of</a:t>
            </a:r>
            <a:r>
              <a:rPr sz="2800" b="1" spc="-265" dirty="0">
                <a:latin typeface="Tahoma"/>
                <a:cs typeface="Tahoma"/>
              </a:rPr>
              <a:t> </a:t>
            </a:r>
            <a:r>
              <a:rPr sz="2800" b="1" spc="-195" dirty="0">
                <a:latin typeface="Tahoma"/>
                <a:cs typeface="Tahoma"/>
              </a:rPr>
              <a:t>Covi</a:t>
            </a:r>
            <a:r>
              <a:rPr sz="2800" b="1" spc="-220" dirty="0">
                <a:latin typeface="Tahoma"/>
                <a:cs typeface="Tahoma"/>
              </a:rPr>
              <a:t>d</a:t>
            </a:r>
            <a:r>
              <a:rPr sz="2800" b="1" spc="-315" dirty="0">
                <a:latin typeface="Tahoma"/>
                <a:cs typeface="Tahoma"/>
              </a:rPr>
              <a:t>-</a:t>
            </a:r>
            <a:r>
              <a:rPr sz="2800" b="1" spc="-250" dirty="0">
                <a:latin typeface="Tahoma"/>
                <a:cs typeface="Tahoma"/>
              </a:rPr>
              <a:t>19  </a:t>
            </a:r>
            <a:r>
              <a:rPr sz="2800" b="1" spc="-290" dirty="0">
                <a:latin typeface="Tahoma"/>
                <a:cs typeface="Tahoma"/>
              </a:rPr>
              <a:t>was</a:t>
            </a:r>
            <a:r>
              <a:rPr sz="2800" b="1" spc="-235" dirty="0">
                <a:latin typeface="Tahoma"/>
                <a:cs typeface="Tahoma"/>
              </a:rPr>
              <a:t> </a:t>
            </a:r>
            <a:r>
              <a:rPr sz="2800" b="1" spc="-215" dirty="0">
                <a:latin typeface="Tahoma"/>
                <a:cs typeface="Tahoma"/>
              </a:rPr>
              <a:t>the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195" dirty="0">
                <a:latin typeface="Tahoma"/>
                <a:cs typeface="Tahoma"/>
              </a:rPr>
              <a:t>closure</a:t>
            </a:r>
            <a:r>
              <a:rPr sz="2800" b="1" spc="-235" dirty="0">
                <a:latin typeface="Tahoma"/>
                <a:cs typeface="Tahoma"/>
              </a:rPr>
              <a:t> </a:t>
            </a:r>
            <a:r>
              <a:rPr sz="2800" b="1" spc="-190" dirty="0">
                <a:latin typeface="Tahoma"/>
                <a:cs typeface="Tahoma"/>
              </a:rPr>
              <a:t>of</a:t>
            </a:r>
            <a:r>
              <a:rPr sz="2800" b="1" spc="-265" dirty="0">
                <a:latin typeface="Tahoma"/>
                <a:cs typeface="Tahoma"/>
              </a:rPr>
              <a:t> </a:t>
            </a:r>
            <a:r>
              <a:rPr sz="2800" b="1" spc="-215" dirty="0">
                <a:latin typeface="Tahoma"/>
                <a:cs typeface="Tahoma"/>
              </a:rPr>
              <a:t>the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200" dirty="0">
                <a:latin typeface="Tahoma"/>
                <a:cs typeface="Tahoma"/>
              </a:rPr>
              <a:t>Chi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155" dirty="0">
                <a:latin typeface="Tahoma"/>
                <a:cs typeface="Tahoma"/>
              </a:rPr>
              <a:t>a  </a:t>
            </a:r>
            <a:r>
              <a:rPr sz="2800" b="1" spc="-335" dirty="0">
                <a:latin typeface="Tahoma"/>
                <a:cs typeface="Tahoma"/>
              </a:rPr>
              <a:t>m</a:t>
            </a:r>
            <a:r>
              <a:rPr sz="2800" b="1" spc="-225" dirty="0">
                <a:latin typeface="Tahoma"/>
                <a:cs typeface="Tahoma"/>
              </a:rPr>
              <a:t>a</a:t>
            </a:r>
            <a:r>
              <a:rPr sz="2800" b="1" spc="-200" dirty="0">
                <a:latin typeface="Tahoma"/>
                <a:cs typeface="Tahoma"/>
              </a:rPr>
              <a:t>rket</a:t>
            </a:r>
            <a:r>
              <a:rPr sz="2800" b="1" spc="-225" dirty="0">
                <a:latin typeface="Tahoma"/>
                <a:cs typeface="Tahoma"/>
              </a:rPr>
              <a:t> </a:t>
            </a:r>
            <a:r>
              <a:rPr sz="2800" b="1" spc="-235" dirty="0">
                <a:latin typeface="Tahoma"/>
                <a:cs typeface="Tahoma"/>
              </a:rPr>
              <a:t>which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175" dirty="0">
                <a:latin typeface="Tahoma"/>
                <a:cs typeface="Tahoma"/>
              </a:rPr>
              <a:t>forced  </a:t>
            </a:r>
            <a:r>
              <a:rPr sz="2800" b="1" spc="-215" dirty="0">
                <a:latin typeface="Tahoma"/>
                <a:cs typeface="Tahoma"/>
              </a:rPr>
              <a:t>European</a:t>
            </a:r>
            <a:r>
              <a:rPr sz="2800" b="1" spc="-225" dirty="0">
                <a:latin typeface="Tahoma"/>
                <a:cs typeface="Tahoma"/>
              </a:rPr>
              <a:t> a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190" dirty="0">
                <a:latin typeface="Tahoma"/>
                <a:cs typeface="Tahoma"/>
              </a:rPr>
              <a:t>d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245" dirty="0">
                <a:latin typeface="Tahoma"/>
                <a:cs typeface="Tahoma"/>
              </a:rPr>
              <a:t>US</a:t>
            </a:r>
            <a:r>
              <a:rPr sz="2800" b="1" spc="-260" dirty="0">
                <a:latin typeface="Tahoma"/>
                <a:cs typeface="Tahoma"/>
              </a:rPr>
              <a:t> </a:t>
            </a:r>
            <a:r>
              <a:rPr sz="2800" b="1" spc="-229" dirty="0">
                <a:latin typeface="Tahoma"/>
                <a:cs typeface="Tahoma"/>
              </a:rPr>
              <a:t>organ</a:t>
            </a:r>
            <a:r>
              <a:rPr sz="2800" b="1" spc="-130" dirty="0">
                <a:latin typeface="Tahoma"/>
                <a:cs typeface="Tahoma"/>
              </a:rPr>
              <a:t>i</a:t>
            </a:r>
            <a:r>
              <a:rPr sz="2800" b="1" spc="-195" dirty="0">
                <a:latin typeface="Tahoma"/>
                <a:cs typeface="Tahoma"/>
              </a:rPr>
              <a:t>sers  </a:t>
            </a:r>
            <a:r>
              <a:rPr sz="2800" b="1" spc="-175" dirty="0">
                <a:latin typeface="Tahoma"/>
                <a:cs typeface="Tahoma"/>
              </a:rPr>
              <a:t>to</a:t>
            </a:r>
            <a:r>
              <a:rPr sz="2800" b="1" spc="-265" dirty="0">
                <a:latin typeface="Tahoma"/>
                <a:cs typeface="Tahoma"/>
              </a:rPr>
              <a:t> </a:t>
            </a:r>
            <a:r>
              <a:rPr sz="2800" b="1" spc="-180" dirty="0">
                <a:latin typeface="Tahoma"/>
                <a:cs typeface="Tahoma"/>
              </a:rPr>
              <a:t>look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195" dirty="0">
                <a:latin typeface="Tahoma"/>
                <a:cs typeface="Tahoma"/>
              </a:rPr>
              <a:t>at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215" dirty="0">
                <a:latin typeface="Tahoma"/>
                <a:cs typeface="Tahoma"/>
              </a:rPr>
              <a:t>the</a:t>
            </a:r>
            <a:r>
              <a:rPr sz="2800" b="1" spc="-250" dirty="0">
                <a:latin typeface="Tahoma"/>
                <a:cs typeface="Tahoma"/>
              </a:rPr>
              <a:t> va</a:t>
            </a:r>
            <a:r>
              <a:rPr sz="2800" b="1" spc="-229" dirty="0">
                <a:latin typeface="Tahoma"/>
                <a:cs typeface="Tahoma"/>
              </a:rPr>
              <a:t>s</a:t>
            </a:r>
            <a:r>
              <a:rPr sz="2800" b="1" spc="-155" dirty="0">
                <a:latin typeface="Tahoma"/>
                <a:cs typeface="Tahoma"/>
              </a:rPr>
              <a:t>t</a:t>
            </a:r>
            <a:r>
              <a:rPr sz="2800" b="1" spc="-225" dirty="0">
                <a:latin typeface="Tahoma"/>
                <a:cs typeface="Tahoma"/>
              </a:rPr>
              <a:t> </a:t>
            </a:r>
            <a:r>
              <a:rPr sz="2800" b="1" spc="-200" dirty="0">
                <a:latin typeface="Tahoma"/>
                <a:cs typeface="Tahoma"/>
              </a:rPr>
              <a:t>Southeast  </a:t>
            </a:r>
            <a:r>
              <a:rPr sz="2800" b="1" spc="-225" dirty="0">
                <a:latin typeface="Tahoma"/>
                <a:cs typeface="Tahoma"/>
              </a:rPr>
              <a:t>Asi</a:t>
            </a:r>
            <a:r>
              <a:rPr sz="2800" b="1" spc="-280" dirty="0">
                <a:latin typeface="Tahoma"/>
                <a:cs typeface="Tahoma"/>
              </a:rPr>
              <a:t>a</a:t>
            </a:r>
            <a:r>
              <a:rPr sz="2800" b="1" spc="-229" dirty="0">
                <a:latin typeface="Tahoma"/>
                <a:cs typeface="Tahoma"/>
              </a:rPr>
              <a:t>n </a:t>
            </a:r>
            <a:r>
              <a:rPr sz="2800" b="1" spc="-225" dirty="0">
                <a:latin typeface="Tahoma"/>
                <a:cs typeface="Tahoma"/>
              </a:rPr>
              <a:t>market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48856" y="6400800"/>
            <a:ext cx="4676140" cy="3206750"/>
          </a:xfrm>
          <a:prstGeom prst="rect">
            <a:avLst/>
          </a:prstGeom>
          <a:solidFill>
            <a:srgbClr val="FFD57C"/>
          </a:solidFill>
        </p:spPr>
        <p:txBody>
          <a:bodyPr vert="horz" wrap="square" lIns="0" tIns="340995" rIns="0" bIns="0" rtlCol="0">
            <a:spAutoFit/>
          </a:bodyPr>
          <a:lstStyle/>
          <a:p>
            <a:pPr marL="275590" marR="267335" algn="ctr">
              <a:lnSpc>
                <a:spcPct val="114999"/>
              </a:lnSpc>
              <a:spcBef>
                <a:spcPts val="2685"/>
              </a:spcBef>
            </a:pPr>
            <a:r>
              <a:rPr sz="2800" b="1" spc="-210" dirty="0">
                <a:latin typeface="Tahoma"/>
                <a:cs typeface="Tahoma"/>
              </a:rPr>
              <a:t>Goi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310" dirty="0">
                <a:latin typeface="Tahoma"/>
                <a:cs typeface="Tahoma"/>
              </a:rPr>
              <a:t>g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210" dirty="0">
                <a:latin typeface="Tahoma"/>
                <a:cs typeface="Tahoma"/>
              </a:rPr>
              <a:t>forward,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325" dirty="0">
                <a:latin typeface="Tahoma"/>
                <a:cs typeface="Tahoma"/>
              </a:rPr>
              <a:t>we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220" dirty="0">
                <a:latin typeface="Tahoma"/>
                <a:cs typeface="Tahoma"/>
              </a:rPr>
              <a:t>are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210" dirty="0">
                <a:latin typeface="Tahoma"/>
                <a:cs typeface="Tahoma"/>
              </a:rPr>
              <a:t>now  </a:t>
            </a:r>
            <a:r>
              <a:rPr sz="2800" b="1" spc="-215" dirty="0">
                <a:latin typeface="Tahoma"/>
                <a:cs typeface="Tahoma"/>
              </a:rPr>
              <a:t>wit</a:t>
            </a:r>
            <a:r>
              <a:rPr sz="2800" b="1" spc="-270" dirty="0">
                <a:latin typeface="Tahoma"/>
                <a:cs typeface="Tahoma"/>
              </a:rPr>
              <a:t>n</a:t>
            </a:r>
            <a:r>
              <a:rPr sz="2800" b="1" spc="-245" dirty="0">
                <a:latin typeface="Tahoma"/>
                <a:cs typeface="Tahoma"/>
              </a:rPr>
              <a:t>ess</a:t>
            </a:r>
            <a:r>
              <a:rPr sz="2800" b="1" spc="-110" dirty="0">
                <a:latin typeface="Tahoma"/>
                <a:cs typeface="Tahoma"/>
              </a:rPr>
              <a:t>i</a:t>
            </a:r>
            <a:r>
              <a:rPr sz="2800" b="1" spc="-270" dirty="0">
                <a:latin typeface="Tahoma"/>
                <a:cs typeface="Tahoma"/>
              </a:rPr>
              <a:t>ng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175" dirty="0">
                <a:latin typeface="Tahoma"/>
                <a:cs typeface="Tahoma"/>
              </a:rPr>
              <a:t>the  </a:t>
            </a:r>
            <a:r>
              <a:rPr sz="2800" b="1" spc="-270" dirty="0">
                <a:latin typeface="Tahoma"/>
                <a:cs typeface="Tahoma"/>
              </a:rPr>
              <a:t>Ase</a:t>
            </a:r>
            <a:r>
              <a:rPr sz="2800" b="1" spc="-280" dirty="0">
                <a:latin typeface="Tahoma"/>
                <a:cs typeface="Tahoma"/>
              </a:rPr>
              <a:t>a</a:t>
            </a:r>
            <a:r>
              <a:rPr sz="2800" b="1" spc="-190" dirty="0">
                <a:latin typeface="Tahoma"/>
                <a:cs typeface="Tahoma"/>
              </a:rPr>
              <a:t>ni</a:t>
            </a:r>
            <a:r>
              <a:rPr sz="2800" b="1" spc="-220" dirty="0">
                <a:latin typeface="Tahoma"/>
                <a:cs typeface="Tahoma"/>
              </a:rPr>
              <a:t>s</a:t>
            </a:r>
            <a:r>
              <a:rPr sz="2800" b="1" spc="-229" dirty="0">
                <a:latin typeface="Tahoma"/>
                <a:cs typeface="Tahoma"/>
              </a:rPr>
              <a:t>a</a:t>
            </a:r>
            <a:r>
              <a:rPr sz="2800" b="1" spc="-125" dirty="0">
                <a:latin typeface="Tahoma"/>
                <a:cs typeface="Tahoma"/>
              </a:rPr>
              <a:t>ti</a:t>
            </a:r>
            <a:r>
              <a:rPr sz="2800" b="1" spc="-210" dirty="0">
                <a:latin typeface="Tahoma"/>
                <a:cs typeface="Tahoma"/>
              </a:rPr>
              <a:t>o</a:t>
            </a:r>
            <a:r>
              <a:rPr sz="2800" b="1" spc="-229" dirty="0">
                <a:latin typeface="Tahoma"/>
                <a:cs typeface="Tahoma"/>
              </a:rPr>
              <a:t>n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190" dirty="0">
                <a:latin typeface="Tahoma"/>
                <a:cs typeface="Tahoma"/>
              </a:rPr>
              <a:t>of</a:t>
            </a:r>
            <a:r>
              <a:rPr sz="2800" b="1" spc="-265" dirty="0">
                <a:latin typeface="Tahoma"/>
                <a:cs typeface="Tahoma"/>
              </a:rPr>
              <a:t> </a:t>
            </a:r>
            <a:r>
              <a:rPr sz="2800" b="1" spc="-215" dirty="0">
                <a:latin typeface="Tahoma"/>
                <a:cs typeface="Tahoma"/>
              </a:rPr>
              <a:t>the</a:t>
            </a:r>
            <a:r>
              <a:rPr sz="2800" b="1" spc="-235" dirty="0">
                <a:latin typeface="Tahoma"/>
                <a:cs typeface="Tahoma"/>
              </a:rPr>
              <a:t> </a:t>
            </a:r>
            <a:r>
              <a:rPr sz="2800" b="1" spc="-640" dirty="0">
                <a:latin typeface="Tahoma"/>
                <a:cs typeface="Tahoma"/>
              </a:rPr>
              <a:t>M</a:t>
            </a:r>
            <a:r>
              <a:rPr sz="2800" b="1" spc="-345" dirty="0">
                <a:latin typeface="Tahoma"/>
                <a:cs typeface="Tahoma"/>
              </a:rPr>
              <a:t>I</a:t>
            </a:r>
            <a:r>
              <a:rPr sz="2800" b="1" spc="-175" dirty="0">
                <a:latin typeface="Tahoma"/>
                <a:cs typeface="Tahoma"/>
              </a:rPr>
              <a:t>CE  </a:t>
            </a:r>
            <a:r>
              <a:rPr sz="2800" b="1" spc="-160" dirty="0">
                <a:latin typeface="Tahoma"/>
                <a:cs typeface="Tahoma"/>
              </a:rPr>
              <a:t>in</a:t>
            </a:r>
            <a:r>
              <a:rPr sz="2800" b="1" spc="-225" dirty="0">
                <a:latin typeface="Tahoma"/>
                <a:cs typeface="Tahoma"/>
              </a:rPr>
              <a:t>d</a:t>
            </a:r>
            <a:r>
              <a:rPr sz="2800" b="1" spc="-210" dirty="0">
                <a:latin typeface="Tahoma"/>
                <a:cs typeface="Tahoma"/>
              </a:rPr>
              <a:t>ustry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170" dirty="0">
                <a:latin typeface="Tahoma"/>
                <a:cs typeface="Tahoma"/>
              </a:rPr>
              <a:t>in</a:t>
            </a:r>
            <a:r>
              <a:rPr sz="2800" b="1" spc="-265" dirty="0">
                <a:latin typeface="Tahoma"/>
                <a:cs typeface="Tahoma"/>
              </a:rPr>
              <a:t> </a:t>
            </a:r>
            <a:r>
              <a:rPr sz="2800" b="1" spc="-185" dirty="0">
                <a:latin typeface="Tahoma"/>
                <a:cs typeface="Tahoma"/>
              </a:rPr>
              <a:t>this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204" dirty="0">
                <a:latin typeface="Tahoma"/>
                <a:cs typeface="Tahoma"/>
              </a:rPr>
              <a:t>deca</a:t>
            </a:r>
            <a:r>
              <a:rPr sz="2800" b="1" spc="-235" dirty="0">
                <a:latin typeface="Tahoma"/>
                <a:cs typeface="Tahoma"/>
              </a:rPr>
              <a:t>d</a:t>
            </a:r>
            <a:r>
              <a:rPr sz="2800" b="1" spc="-245" dirty="0">
                <a:latin typeface="Tahoma"/>
                <a:cs typeface="Tahoma"/>
              </a:rPr>
              <a:t>e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a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120" dirty="0">
                <a:latin typeface="Tahoma"/>
                <a:cs typeface="Tahoma"/>
              </a:rPr>
              <a:t>d  </a:t>
            </a:r>
            <a:r>
              <a:rPr sz="2800" b="1" spc="-215" dirty="0">
                <a:latin typeface="Tahoma"/>
                <a:cs typeface="Tahoma"/>
              </a:rPr>
              <a:t>beyond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556235" y="6399276"/>
            <a:ext cx="4674235" cy="3206750"/>
          </a:xfrm>
          <a:prstGeom prst="rect">
            <a:avLst/>
          </a:prstGeom>
          <a:solidFill>
            <a:srgbClr val="FFBE31"/>
          </a:solidFill>
        </p:spPr>
        <p:txBody>
          <a:bodyPr vert="horz" wrap="square" lIns="0" tIns="344805" rIns="0" bIns="0" rtlCol="0">
            <a:spAutoFit/>
          </a:bodyPr>
          <a:lstStyle/>
          <a:p>
            <a:pPr marL="330200" marR="309245" algn="ctr">
              <a:lnSpc>
                <a:spcPct val="114999"/>
              </a:lnSpc>
              <a:spcBef>
                <a:spcPts val="2715"/>
              </a:spcBef>
            </a:pPr>
            <a:r>
              <a:rPr sz="2800" b="1" spc="-275" dirty="0">
                <a:latin typeface="Tahoma"/>
                <a:cs typeface="Tahoma"/>
              </a:rPr>
              <a:t>Indo</a:t>
            </a:r>
            <a:r>
              <a:rPr sz="2800" b="1" spc="-315" dirty="0">
                <a:latin typeface="Tahoma"/>
                <a:cs typeface="Tahoma"/>
              </a:rPr>
              <a:t>n</a:t>
            </a:r>
            <a:r>
              <a:rPr sz="2800" b="1" spc="-210" dirty="0">
                <a:latin typeface="Tahoma"/>
                <a:cs typeface="Tahoma"/>
              </a:rPr>
              <a:t>esia</a:t>
            </a:r>
            <a:r>
              <a:rPr sz="2800" b="1" spc="-235" dirty="0">
                <a:latin typeface="Tahoma"/>
                <a:cs typeface="Tahoma"/>
              </a:rPr>
              <a:t> </a:t>
            </a:r>
            <a:r>
              <a:rPr sz="2800" b="1" spc="-175" dirty="0">
                <a:latin typeface="Tahoma"/>
                <a:cs typeface="Tahoma"/>
              </a:rPr>
              <a:t>is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204" dirty="0">
                <a:latin typeface="Tahoma"/>
                <a:cs typeface="Tahoma"/>
              </a:rPr>
              <a:t>well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155" dirty="0">
                <a:latin typeface="Tahoma"/>
                <a:cs typeface="Tahoma"/>
              </a:rPr>
              <a:t>pl</a:t>
            </a:r>
            <a:r>
              <a:rPr sz="2800" b="1" spc="-210" dirty="0">
                <a:latin typeface="Tahoma"/>
                <a:cs typeface="Tahoma"/>
              </a:rPr>
              <a:t>a</a:t>
            </a:r>
            <a:r>
              <a:rPr sz="2800" b="1" spc="-204" dirty="0">
                <a:latin typeface="Tahoma"/>
                <a:cs typeface="Tahoma"/>
              </a:rPr>
              <a:t>ced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140" dirty="0">
                <a:latin typeface="Tahoma"/>
                <a:cs typeface="Tahoma"/>
              </a:rPr>
              <a:t>to  </a:t>
            </a:r>
            <a:r>
              <a:rPr sz="2800" b="1" spc="-155" dirty="0">
                <a:latin typeface="Tahoma"/>
                <a:cs typeface="Tahoma"/>
              </a:rPr>
              <a:t>pl</a:t>
            </a:r>
            <a:r>
              <a:rPr sz="2800" b="1" spc="-210" dirty="0">
                <a:latin typeface="Tahoma"/>
                <a:cs typeface="Tahoma"/>
              </a:rPr>
              <a:t>a</a:t>
            </a:r>
            <a:r>
              <a:rPr sz="2800" b="1" spc="-229" dirty="0">
                <a:latin typeface="Tahoma"/>
                <a:cs typeface="Tahoma"/>
              </a:rPr>
              <a:t>y</a:t>
            </a:r>
            <a:r>
              <a:rPr sz="2800" b="1" spc="-240" dirty="0">
                <a:latin typeface="Tahoma"/>
                <a:cs typeface="Tahoma"/>
              </a:rPr>
              <a:t> </a:t>
            </a:r>
            <a:r>
              <a:rPr sz="2800" b="1" spc="-235" dirty="0">
                <a:latin typeface="Tahoma"/>
                <a:cs typeface="Tahoma"/>
              </a:rPr>
              <a:t>a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180" dirty="0">
                <a:latin typeface="Tahoma"/>
                <a:cs typeface="Tahoma"/>
              </a:rPr>
              <a:t>lea</a:t>
            </a:r>
            <a:r>
              <a:rPr sz="2800" b="1" spc="-240" dirty="0">
                <a:latin typeface="Tahoma"/>
                <a:cs typeface="Tahoma"/>
              </a:rPr>
              <a:t>d</a:t>
            </a:r>
            <a:r>
              <a:rPr sz="2800" b="1" spc="-220" dirty="0">
                <a:latin typeface="Tahoma"/>
                <a:cs typeface="Tahoma"/>
              </a:rPr>
              <a:t>ing</a:t>
            </a:r>
            <a:r>
              <a:rPr sz="2800" b="1" spc="-235" dirty="0">
                <a:latin typeface="Tahoma"/>
                <a:cs typeface="Tahoma"/>
              </a:rPr>
              <a:t> </a:t>
            </a:r>
            <a:r>
              <a:rPr sz="2800" b="1" spc="-175" dirty="0">
                <a:latin typeface="Tahoma"/>
                <a:cs typeface="Tahoma"/>
              </a:rPr>
              <a:t>role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170" dirty="0">
                <a:latin typeface="Tahoma"/>
                <a:cs typeface="Tahoma"/>
              </a:rPr>
              <a:t>in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175" dirty="0">
                <a:latin typeface="Tahoma"/>
                <a:cs typeface="Tahoma"/>
              </a:rPr>
              <a:t>the  </a:t>
            </a:r>
            <a:r>
              <a:rPr sz="2800" b="1" spc="-185" dirty="0">
                <a:latin typeface="Tahoma"/>
                <a:cs typeface="Tahoma"/>
              </a:rPr>
              <a:t>global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a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190" dirty="0">
                <a:latin typeface="Tahoma"/>
                <a:cs typeface="Tahoma"/>
              </a:rPr>
              <a:t>d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Asi</a:t>
            </a:r>
            <a:r>
              <a:rPr sz="2800" b="1" spc="-280" dirty="0">
                <a:latin typeface="Tahoma"/>
                <a:cs typeface="Tahoma"/>
              </a:rPr>
              <a:t>a</a:t>
            </a:r>
            <a:r>
              <a:rPr sz="2800" b="1" spc="-229" dirty="0">
                <a:latin typeface="Tahoma"/>
                <a:cs typeface="Tahoma"/>
              </a:rPr>
              <a:t>n </a:t>
            </a:r>
            <a:r>
              <a:rPr sz="2800" b="1" spc="-640" dirty="0">
                <a:latin typeface="Tahoma"/>
                <a:cs typeface="Tahoma"/>
              </a:rPr>
              <a:t>M</a:t>
            </a:r>
            <a:r>
              <a:rPr sz="2800" b="1" spc="-345" dirty="0">
                <a:latin typeface="Tahoma"/>
                <a:cs typeface="Tahoma"/>
              </a:rPr>
              <a:t>I</a:t>
            </a:r>
            <a:r>
              <a:rPr sz="2800" b="1" spc="-175" dirty="0">
                <a:latin typeface="Tahoma"/>
                <a:cs typeface="Tahoma"/>
              </a:rPr>
              <a:t>CE  </a:t>
            </a:r>
            <a:r>
              <a:rPr sz="2800" b="1" spc="-160" dirty="0">
                <a:latin typeface="Tahoma"/>
                <a:cs typeface="Tahoma"/>
              </a:rPr>
              <a:t>in</a:t>
            </a:r>
            <a:r>
              <a:rPr sz="2800" b="1" spc="-225" dirty="0">
                <a:latin typeface="Tahoma"/>
                <a:cs typeface="Tahoma"/>
              </a:rPr>
              <a:t>d</a:t>
            </a:r>
            <a:r>
              <a:rPr sz="2800" b="1" spc="-204" dirty="0">
                <a:latin typeface="Tahoma"/>
                <a:cs typeface="Tahoma"/>
              </a:rPr>
              <a:t>ustry</a:t>
            </a:r>
            <a:r>
              <a:rPr sz="2800" b="1" spc="-220" dirty="0">
                <a:latin typeface="Tahoma"/>
                <a:cs typeface="Tahoma"/>
              </a:rPr>
              <a:t> </a:t>
            </a:r>
            <a:r>
              <a:rPr sz="2800" b="1" spc="-250" dirty="0">
                <a:latin typeface="Tahoma"/>
                <a:cs typeface="Tahoma"/>
              </a:rPr>
              <a:t>wi</a:t>
            </a:r>
            <a:r>
              <a:rPr sz="2800" b="1" spc="-185" dirty="0">
                <a:latin typeface="Tahoma"/>
                <a:cs typeface="Tahoma"/>
              </a:rPr>
              <a:t>t</a:t>
            </a:r>
            <a:r>
              <a:rPr sz="2800" b="1" spc="-235" dirty="0">
                <a:latin typeface="Tahoma"/>
                <a:cs typeface="Tahoma"/>
              </a:rPr>
              <a:t>h</a:t>
            </a:r>
            <a:r>
              <a:rPr sz="2800" b="1" spc="-250" dirty="0">
                <a:latin typeface="Tahoma"/>
                <a:cs typeface="Tahoma"/>
              </a:rPr>
              <a:t> </a:t>
            </a:r>
            <a:r>
              <a:rPr sz="2800" b="1" spc="-170" dirty="0">
                <a:latin typeface="Tahoma"/>
                <a:cs typeface="Tahoma"/>
              </a:rPr>
              <a:t>its</a:t>
            </a:r>
            <a:r>
              <a:rPr sz="2800" b="1" spc="-245" dirty="0">
                <a:latin typeface="Tahoma"/>
                <a:cs typeface="Tahoma"/>
              </a:rPr>
              <a:t> </a:t>
            </a:r>
            <a:r>
              <a:rPr sz="2800" b="1" spc="-210" dirty="0">
                <a:latin typeface="Tahoma"/>
                <a:cs typeface="Tahoma"/>
              </a:rPr>
              <a:t>huge  </a:t>
            </a:r>
            <a:r>
              <a:rPr sz="2800" b="1" spc="-190" dirty="0">
                <a:latin typeface="Tahoma"/>
                <a:cs typeface="Tahoma"/>
              </a:rPr>
              <a:t>po</a:t>
            </a:r>
            <a:r>
              <a:rPr sz="2800" b="1" spc="-200" dirty="0">
                <a:latin typeface="Tahoma"/>
                <a:cs typeface="Tahoma"/>
              </a:rPr>
              <a:t>p</a:t>
            </a:r>
            <a:r>
              <a:rPr sz="2800" b="1" spc="-180" dirty="0">
                <a:latin typeface="Tahoma"/>
                <a:cs typeface="Tahoma"/>
              </a:rPr>
              <a:t>ulation</a:t>
            </a:r>
            <a:r>
              <a:rPr sz="2800" b="1" spc="-229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a</a:t>
            </a:r>
            <a:r>
              <a:rPr sz="2800" b="1" spc="-250" dirty="0">
                <a:latin typeface="Tahoma"/>
                <a:cs typeface="Tahoma"/>
              </a:rPr>
              <a:t>n</a:t>
            </a:r>
            <a:r>
              <a:rPr sz="2800" b="1" spc="-190" dirty="0">
                <a:latin typeface="Tahoma"/>
                <a:cs typeface="Tahoma"/>
              </a:rPr>
              <a:t>d</a:t>
            </a:r>
            <a:r>
              <a:rPr sz="2800" b="1" spc="-254" dirty="0">
                <a:latin typeface="Tahoma"/>
                <a:cs typeface="Tahoma"/>
              </a:rPr>
              <a:t> </a:t>
            </a:r>
            <a:r>
              <a:rPr sz="2800" b="1" spc="-225" dirty="0">
                <a:latin typeface="Tahoma"/>
                <a:cs typeface="Tahoma"/>
              </a:rPr>
              <a:t>market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" y="0"/>
            <a:ext cx="541020" cy="10285730"/>
          </a:xfrm>
          <a:custGeom>
            <a:avLst/>
            <a:gdLst/>
            <a:ahLst/>
            <a:cxnLst/>
            <a:rect l="l" t="t" r="r" b="b"/>
            <a:pathLst>
              <a:path w="541020" h="10285730">
                <a:moveTo>
                  <a:pt x="0" y="10285475"/>
                </a:moveTo>
                <a:lnTo>
                  <a:pt x="541018" y="10285475"/>
                </a:lnTo>
                <a:lnTo>
                  <a:pt x="541018" y="0"/>
                </a:lnTo>
                <a:lnTo>
                  <a:pt x="0" y="0"/>
                </a:lnTo>
                <a:lnTo>
                  <a:pt x="0" y="10285475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32189" y="1924017"/>
            <a:ext cx="7175500" cy="2030095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1175"/>
              </a:spcBef>
            </a:pPr>
            <a:r>
              <a:rPr sz="8500" b="0" spc="780" dirty="0">
                <a:latin typeface="Cambria"/>
                <a:cs typeface="Cambria"/>
              </a:rPr>
              <a:t>Thank</a:t>
            </a:r>
            <a:r>
              <a:rPr sz="8500" b="0" spc="100" dirty="0">
                <a:latin typeface="Cambria"/>
                <a:cs typeface="Cambria"/>
              </a:rPr>
              <a:t> </a:t>
            </a:r>
            <a:r>
              <a:rPr sz="8500" b="0" spc="650" dirty="0">
                <a:latin typeface="Cambria"/>
                <a:cs typeface="Cambria"/>
              </a:rPr>
              <a:t>You</a:t>
            </a:r>
            <a:endParaRPr sz="85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3400" b="0" spc="-5" dirty="0">
                <a:latin typeface="Arial MT"/>
                <a:cs typeface="Arial MT"/>
              </a:rPr>
              <a:t>For</a:t>
            </a:r>
            <a:r>
              <a:rPr sz="3400" b="0" spc="-10" dirty="0">
                <a:latin typeface="Arial MT"/>
                <a:cs typeface="Arial MT"/>
              </a:rPr>
              <a:t> </a:t>
            </a:r>
            <a:r>
              <a:rPr sz="3400" b="0" spc="-5" dirty="0">
                <a:latin typeface="Arial MT"/>
                <a:cs typeface="Arial MT"/>
              </a:rPr>
              <a:t>more</a:t>
            </a:r>
            <a:r>
              <a:rPr sz="3400" b="0" spc="10" dirty="0">
                <a:latin typeface="Arial MT"/>
                <a:cs typeface="Arial MT"/>
              </a:rPr>
              <a:t> </a:t>
            </a:r>
            <a:r>
              <a:rPr sz="3400" b="0" spc="-5" dirty="0">
                <a:latin typeface="Arial MT"/>
                <a:cs typeface="Arial MT"/>
              </a:rPr>
              <a:t>information,</a:t>
            </a:r>
            <a:r>
              <a:rPr sz="3400" b="0" spc="30" dirty="0">
                <a:latin typeface="Arial MT"/>
                <a:cs typeface="Arial MT"/>
              </a:rPr>
              <a:t> </a:t>
            </a:r>
            <a:r>
              <a:rPr sz="3400" b="0" spc="-5" dirty="0">
                <a:latin typeface="Arial MT"/>
                <a:cs typeface="Arial MT"/>
              </a:rPr>
              <a:t>please contact:</a:t>
            </a:r>
            <a:endParaRPr sz="3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32189" y="4437633"/>
            <a:ext cx="8139430" cy="443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710"/>
              </a:lnSpc>
              <a:spcBef>
                <a:spcPts val="105"/>
              </a:spcBef>
            </a:pPr>
            <a:r>
              <a:rPr sz="3200" b="1" spc="-175" dirty="0">
                <a:latin typeface="Tahoma"/>
                <a:cs typeface="Tahoma"/>
              </a:rPr>
              <a:t>Edward</a:t>
            </a:r>
            <a:r>
              <a:rPr sz="3200" b="1" spc="-340" dirty="0">
                <a:latin typeface="Tahoma"/>
                <a:cs typeface="Tahoma"/>
              </a:rPr>
              <a:t> </a:t>
            </a:r>
            <a:r>
              <a:rPr sz="3200" b="1" spc="-90" dirty="0">
                <a:latin typeface="Tahoma"/>
                <a:cs typeface="Tahoma"/>
              </a:rPr>
              <a:t>Liu,</a:t>
            </a:r>
            <a:r>
              <a:rPr sz="3200" b="1" spc="-300" dirty="0">
                <a:latin typeface="Tahoma"/>
                <a:cs typeface="Tahoma"/>
              </a:rPr>
              <a:t> </a:t>
            </a:r>
            <a:r>
              <a:rPr sz="3200" b="1" spc="-254" dirty="0">
                <a:latin typeface="Tahoma"/>
                <a:cs typeface="Tahoma"/>
              </a:rPr>
              <a:t>PBM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ts val="3710"/>
              </a:lnSpc>
            </a:pPr>
            <a:r>
              <a:rPr sz="3200" b="1" spc="-330" dirty="0">
                <a:latin typeface="Tahoma"/>
                <a:cs typeface="Tahoma"/>
              </a:rPr>
              <a:t>Man</a:t>
            </a:r>
            <a:r>
              <a:rPr sz="3200" b="1" spc="-270" dirty="0">
                <a:latin typeface="Tahoma"/>
                <a:cs typeface="Tahoma"/>
              </a:rPr>
              <a:t>aging</a:t>
            </a:r>
            <a:r>
              <a:rPr sz="3200" b="1" spc="-340" dirty="0">
                <a:latin typeface="Tahoma"/>
                <a:cs typeface="Tahoma"/>
              </a:rPr>
              <a:t> </a:t>
            </a:r>
            <a:r>
              <a:rPr sz="3200" b="1" spc="-215" dirty="0">
                <a:latin typeface="Tahoma"/>
                <a:cs typeface="Tahoma"/>
              </a:rPr>
              <a:t>Director,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3200" b="1" spc="-250" dirty="0">
                <a:latin typeface="Tahoma"/>
                <a:cs typeface="Tahoma"/>
              </a:rPr>
              <a:t>Conference</a:t>
            </a:r>
            <a:r>
              <a:rPr sz="3200" b="1" spc="-330" dirty="0">
                <a:latin typeface="Tahoma"/>
                <a:cs typeface="Tahoma"/>
              </a:rPr>
              <a:t> </a:t>
            </a:r>
            <a:r>
              <a:rPr sz="3200" b="1" spc="-455" dirty="0">
                <a:latin typeface="Tahoma"/>
                <a:cs typeface="Tahoma"/>
              </a:rPr>
              <a:t>&amp;</a:t>
            </a:r>
            <a:r>
              <a:rPr sz="3200" b="1" spc="-295" dirty="0">
                <a:latin typeface="Tahoma"/>
                <a:cs typeface="Tahoma"/>
              </a:rPr>
              <a:t> </a:t>
            </a:r>
            <a:r>
              <a:rPr sz="3200" b="1" spc="-215" dirty="0">
                <a:latin typeface="Tahoma"/>
                <a:cs typeface="Tahoma"/>
              </a:rPr>
              <a:t>Exhibition</a:t>
            </a:r>
            <a:r>
              <a:rPr sz="3200" b="1" spc="-320" dirty="0">
                <a:latin typeface="Tahoma"/>
                <a:cs typeface="Tahoma"/>
              </a:rPr>
              <a:t> </a:t>
            </a:r>
            <a:r>
              <a:rPr sz="3200" b="1" spc="-295" dirty="0">
                <a:latin typeface="Tahoma"/>
                <a:cs typeface="Tahoma"/>
              </a:rPr>
              <a:t>Management</a:t>
            </a:r>
            <a:r>
              <a:rPr sz="3200" b="1" spc="-340" dirty="0">
                <a:latin typeface="Tahoma"/>
                <a:cs typeface="Tahoma"/>
              </a:rPr>
              <a:t> </a:t>
            </a:r>
            <a:r>
              <a:rPr sz="3200" b="1" spc="-240" dirty="0">
                <a:latin typeface="Tahoma"/>
                <a:cs typeface="Tahoma"/>
              </a:rPr>
              <a:t>Services</a:t>
            </a:r>
            <a:endParaRPr sz="3200">
              <a:latin typeface="Tahoma"/>
              <a:cs typeface="Tahoma"/>
            </a:endParaRPr>
          </a:p>
          <a:p>
            <a:pPr marL="12700" marR="3106420">
              <a:lnSpc>
                <a:spcPct val="101000"/>
              </a:lnSpc>
              <a:spcBef>
                <a:spcPts val="1760"/>
              </a:spcBef>
            </a:pPr>
            <a:r>
              <a:rPr sz="3200" b="1" spc="-275" dirty="0">
                <a:latin typeface="Tahoma"/>
                <a:cs typeface="Tahoma"/>
              </a:rPr>
              <a:t>Ho</a:t>
            </a:r>
            <a:r>
              <a:rPr sz="3200" b="1" spc="-250" dirty="0">
                <a:latin typeface="Tahoma"/>
                <a:cs typeface="Tahoma"/>
              </a:rPr>
              <a:t>n</a:t>
            </a:r>
            <a:r>
              <a:rPr sz="3200" b="1" spc="-240" dirty="0">
                <a:latin typeface="Tahoma"/>
                <a:cs typeface="Tahoma"/>
              </a:rPr>
              <a:t>o</a:t>
            </a:r>
            <a:r>
              <a:rPr sz="3200" b="1" spc="-165" dirty="0">
                <a:latin typeface="Tahoma"/>
                <a:cs typeface="Tahoma"/>
              </a:rPr>
              <a:t>r</a:t>
            </a:r>
            <a:r>
              <a:rPr sz="3200" b="1" spc="-240" dirty="0">
                <a:latin typeface="Tahoma"/>
                <a:cs typeface="Tahoma"/>
              </a:rPr>
              <a:t>ary</a:t>
            </a:r>
            <a:r>
              <a:rPr sz="3200" b="1" spc="-335" dirty="0">
                <a:latin typeface="Tahoma"/>
                <a:cs typeface="Tahoma"/>
              </a:rPr>
              <a:t> </a:t>
            </a:r>
            <a:r>
              <a:rPr sz="3200" b="1" spc="-215" dirty="0">
                <a:latin typeface="Tahoma"/>
                <a:cs typeface="Tahoma"/>
              </a:rPr>
              <a:t>President,</a:t>
            </a:r>
            <a:r>
              <a:rPr sz="3200" b="1" spc="-345" dirty="0">
                <a:latin typeface="Tahoma"/>
                <a:cs typeface="Tahoma"/>
              </a:rPr>
              <a:t> </a:t>
            </a:r>
            <a:r>
              <a:rPr sz="3200" b="1" spc="-265" dirty="0">
                <a:latin typeface="Tahoma"/>
                <a:cs typeface="Tahoma"/>
              </a:rPr>
              <a:t>AFECA  </a:t>
            </a:r>
            <a:r>
              <a:rPr sz="3200" b="1" spc="-260" dirty="0">
                <a:latin typeface="Tahoma"/>
                <a:cs typeface="Tahoma"/>
              </a:rPr>
              <a:t>Hon</a:t>
            </a:r>
            <a:r>
              <a:rPr sz="3200" b="1" spc="-229" dirty="0">
                <a:latin typeface="Tahoma"/>
                <a:cs typeface="Tahoma"/>
              </a:rPr>
              <a:t>o</a:t>
            </a:r>
            <a:r>
              <a:rPr sz="3200" b="1" spc="-225" dirty="0">
                <a:latin typeface="Tahoma"/>
                <a:cs typeface="Tahoma"/>
              </a:rPr>
              <a:t>rary</a:t>
            </a:r>
            <a:r>
              <a:rPr sz="3200" b="1" spc="-335" dirty="0">
                <a:latin typeface="Tahoma"/>
                <a:cs typeface="Tahoma"/>
              </a:rPr>
              <a:t> </a:t>
            </a:r>
            <a:r>
              <a:rPr sz="3200" b="1" spc="-250" dirty="0">
                <a:latin typeface="Tahoma"/>
                <a:cs typeface="Tahoma"/>
              </a:rPr>
              <a:t>Pre</a:t>
            </a:r>
            <a:r>
              <a:rPr sz="3200" b="1" spc="-240" dirty="0">
                <a:latin typeface="Tahoma"/>
                <a:cs typeface="Tahoma"/>
              </a:rPr>
              <a:t>s</a:t>
            </a:r>
            <a:r>
              <a:rPr sz="3200" b="1" spc="-195" dirty="0">
                <a:latin typeface="Tahoma"/>
                <a:cs typeface="Tahoma"/>
              </a:rPr>
              <a:t>ident,</a:t>
            </a:r>
            <a:r>
              <a:rPr sz="3200" b="1" spc="-350" dirty="0">
                <a:latin typeface="Tahoma"/>
                <a:cs typeface="Tahoma"/>
              </a:rPr>
              <a:t> </a:t>
            </a:r>
            <a:r>
              <a:rPr sz="3200" b="1" spc="-300" dirty="0">
                <a:latin typeface="Tahoma"/>
                <a:cs typeface="Tahoma"/>
              </a:rPr>
              <a:t>SACEOS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Arial MT"/>
                <a:cs typeface="Arial MT"/>
              </a:rPr>
              <a:t>Email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3200" b="1" spc="-254" dirty="0">
                <a:latin typeface="Tahoma"/>
                <a:cs typeface="Tahoma"/>
                <a:hlinkClick r:id="rId2"/>
              </a:rPr>
              <a:t>edward@cems.com.sg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506095" cy="10285730"/>
          </a:xfrm>
          <a:custGeom>
            <a:avLst/>
            <a:gdLst/>
            <a:ahLst/>
            <a:cxnLst/>
            <a:rect l="l" t="t" r="r" b="b"/>
            <a:pathLst>
              <a:path w="506095" h="10285730">
                <a:moveTo>
                  <a:pt x="505968" y="0"/>
                </a:moveTo>
                <a:lnTo>
                  <a:pt x="0" y="0"/>
                </a:lnTo>
                <a:lnTo>
                  <a:pt x="0" y="10285476"/>
                </a:lnTo>
                <a:lnTo>
                  <a:pt x="505968" y="10285476"/>
                </a:lnTo>
                <a:lnTo>
                  <a:pt x="505968" y="0"/>
                </a:lnTo>
                <a:close/>
              </a:path>
            </a:pathLst>
          </a:custGeom>
          <a:solidFill>
            <a:srgbClr val="FFB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72700" y="7804404"/>
            <a:ext cx="409955" cy="3276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6944" y="989075"/>
            <a:ext cx="6230111" cy="83088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1095</Words>
  <Application>Microsoft Office PowerPoint</Application>
  <PresentationFormat>Custom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 MT</vt:lpstr>
      <vt:lpstr>Calibri</vt:lpstr>
      <vt:lpstr>Cambria</vt:lpstr>
      <vt:lpstr>Tahoma</vt:lpstr>
      <vt:lpstr>Times New Roman</vt:lpstr>
      <vt:lpstr>Office Theme</vt:lpstr>
      <vt:lpstr>PowerPoint Presentation</vt:lpstr>
      <vt:lpstr>Southeast Asia Business Event Forum 2023</vt:lpstr>
      <vt:lpstr>Content</vt:lpstr>
      <vt:lpstr>The Exhibition Man</vt:lpstr>
      <vt:lpstr>The Exhibition Man</vt:lpstr>
      <vt:lpstr>When China joined the World Trade  Organisation (WTO) in 2001, it boosted trade</vt:lpstr>
      <vt:lpstr>PowerPoint Presentation</vt:lpstr>
      <vt:lpstr>Impact of Covid-19 Pandemic</vt:lpstr>
      <vt:lpstr>Post Covid-19 Pandemic</vt:lpstr>
      <vt:lpstr>Impacted by Covid-19 pandemic and the closure  of the China market amidst tension amongst the  superpowers, many foreign organisers were  eyeing the ASEAN market in the past years</vt:lpstr>
      <vt:lpstr>Indeed, the Aseanisation of the MICE industry  has commenced and we can expect more  conferences and exhibitions to be staged in the</vt:lpstr>
      <vt:lpstr>Current Situation in ASEAN</vt:lpstr>
      <vt:lpstr>Current Situation in ASEAN</vt:lpstr>
      <vt:lpstr>Indonesia to the Fore</vt:lpstr>
      <vt:lpstr>Indonesia leads the way</vt:lpstr>
      <vt:lpstr>Conclusion</vt:lpstr>
      <vt:lpstr>Thank You For more information, please contact: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acacia lau</dc:creator>
  <cp:lastModifiedBy>GM Production</cp:lastModifiedBy>
  <cp:revision>1</cp:revision>
  <dcterms:created xsi:type="dcterms:W3CDTF">2023-02-03T07:34:38Z</dcterms:created>
  <dcterms:modified xsi:type="dcterms:W3CDTF">2023-02-03T07:37:04Z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2023-02-03T00:00:00Z</vt:filetime>
  </property>
</Properties>
</file>